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6" r:id="rId4"/>
    <p:sldId id="259" r:id="rId5"/>
    <p:sldId id="265" r:id="rId6"/>
    <p:sldId id="258" r:id="rId7"/>
    <p:sldId id="260" r:id="rId8"/>
    <p:sldId id="261" r:id="rId9"/>
    <p:sldId id="262" r:id="rId10"/>
    <p:sldId id="263" r:id="rId11"/>
    <p:sldId id="264" r:id="rId12"/>
    <p:sldId id="267" r:id="rId13"/>
    <p:sldId id="266" r:id="rId14"/>
    <p:sldId id="268" r:id="rId15"/>
    <p:sldId id="269" r:id="rId16"/>
    <p:sldId id="274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/>
    <p:restoredTop sz="73757"/>
  </p:normalViewPr>
  <p:slideViewPr>
    <p:cSldViewPr snapToGrid="0" snapToObjects="1">
      <p:cViewPr>
        <p:scale>
          <a:sx n="96" d="100"/>
          <a:sy n="96" d="100"/>
        </p:scale>
        <p:origin x="520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5402D-E13C-0641-B034-DDFF99A13B07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35E1E-54D9-E143-9A83-6358F473F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Good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afternoon,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everyone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Today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gonna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talk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explained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pattern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involved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tedious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mathematical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derivation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English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understand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8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Sign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As we mentioned in the first several slides, there are three main factors to contribute to the total output of firms.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Technology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Capital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Labor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7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*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analyze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agents’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savings.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deposit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their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savings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competitive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intermediaries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(banks)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paying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interest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Rd</a:t>
            </a:r>
            <a:endParaRPr lang="en-US" dirty="0" smtClean="0"/>
          </a:p>
          <a:p>
            <a:endParaRPr lang="en-US" dirty="0" smtClean="0"/>
          </a:p>
          <a:p>
            <a:r>
              <a:rPr lang="zh-CN" altLang="en-US" dirty="0" smtClean="0"/>
              <a:t>* </a:t>
            </a:r>
            <a:r>
              <a:rPr lang="en-US" dirty="0" smtClean="0"/>
              <a:t>Banks</a:t>
            </a:r>
            <a:r>
              <a:rPr lang="en-US" baseline="0" dirty="0" smtClean="0"/>
              <a:t> </a:t>
            </a:r>
            <a:r>
              <a:rPr lang="en-US" baseline="0" dirty="0" smtClean="0"/>
              <a:t>collect savings from workers and </a:t>
            </a:r>
            <a:r>
              <a:rPr lang="en-US" baseline="0" dirty="0" smtClean="0"/>
              <a:t>either lend it to domestic firms or invest in  </a:t>
            </a:r>
            <a:r>
              <a:rPr lang="en-US" baseline="0" dirty="0" smtClean="0"/>
              <a:t>foreign </a:t>
            </a:r>
            <a:r>
              <a:rPr lang="en-US" baseline="0" dirty="0" smtClean="0"/>
              <a:t>bonds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* 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iceberg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money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domestic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ksign</a:t>
            </a:r>
            <a:r>
              <a:rPr lang="en-US" altLang="zh-CN" baseline="0" dirty="0" smtClean="0"/>
              <a:t>)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yield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return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</a:t>
            </a:r>
          </a:p>
          <a:p>
            <a:pPr marL="171450" indent="-171450">
              <a:buFont typeface="Arial" charset="0"/>
              <a:buChar char="•"/>
            </a:pPr>
            <a:endParaRPr lang="en-US" altLang="zh-CN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 question. How could the work split his wage so that he could maximize his utility? </a:t>
            </a:r>
          </a:p>
          <a:p>
            <a:pPr marL="171450" indent="-171450">
              <a:buFont typeface="Arial" charset="0"/>
              <a:buChar char="•"/>
            </a:pPr>
            <a:endParaRPr lang="en-US" altLang="zh-CN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altLang="zh-CN" baseline="0" dirty="0" smtClean="0"/>
              <a:t>To solve this, we need to first examine the budget constraint that should be satisfied for the worker. </a:t>
            </a:r>
          </a:p>
          <a:p>
            <a:pPr marL="171450" indent="-171450">
              <a:buFont typeface="Arial" charset="0"/>
              <a:buChar char="•"/>
            </a:pPr>
            <a:endParaRPr lang="en-US" altLang="zh-C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9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*In a competitive</a:t>
            </a:r>
            <a:r>
              <a:rPr lang="en-US" baseline="0" dirty="0" smtClean="0"/>
              <a:t> equilibrium, the rate of return on domestic loans must equal the rate of return on foreign bonds, which in turn must equal the deposit rate.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* Otherwise, there's no equilibrium for the bank if it cannot match these two kinds of cash flow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* In our model ,we will assume that there are no operational cost for lending money, so Rd = RL </a:t>
            </a:r>
          </a:p>
          <a:p>
            <a:endParaRPr lang="en-US" baseline="0" dirty="0" smtClean="0"/>
          </a:p>
          <a:p>
            <a:r>
              <a:rPr lang="en-US" baseline="0" dirty="0" smtClean="0"/>
              <a:t>* So, if firm F wants to maximize its profit, it would set </a:t>
            </a:r>
          </a:p>
          <a:p>
            <a:r>
              <a:rPr lang="en-US" baseline="0" dirty="0" smtClean="0"/>
              <a:t># the deposit rate or lending rate equal to the marginal product of capital </a:t>
            </a:r>
          </a:p>
          <a:p>
            <a:r>
              <a:rPr lang="en-US" baseline="0" dirty="0" smtClean="0"/>
              <a:t>#and the wage equal to the marginal product of labor.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* How can we calculate those two marginal amount? ( DO ANYBODY KNOW HOW TO GET THAT? ) OK, NEVER MIND) </a:t>
            </a:r>
          </a:p>
          <a:p>
            <a:r>
              <a:rPr lang="en-US" baseline="0" dirty="0" smtClean="0"/>
              <a:t>We just go back to our output equation of Y. We take derivative of Y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 Capital and labor. </a:t>
            </a:r>
          </a:p>
          <a:p>
            <a:r>
              <a:rPr lang="en-US" baseline="0" dirty="0" smtClean="0"/>
              <a:t>Then we will get the marginal rate of capital and labor!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1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we will look at what is the situation for young entrepreneur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It's very similar to the firm F's young worker.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 of getting a wage, the entrepreneur will get a compensation </a:t>
            </a:r>
            <a:r>
              <a:rPr lang="en-US" baseline="0" dirty="0" err="1" smtClean="0"/>
              <a:t>mt.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Their savings can be invested either in bank deposits or in their family business.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that for here, the private firms could borrow a limited amount from the bank in the first period.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in the second period, we assume that they will only repay a (EETA) share of the second-period net profit to the bank.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7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term in the </a:t>
            </a:r>
            <a:r>
              <a:rPr lang="en-US" altLang="zh-CN" baseline="0" dirty="0" smtClean="0"/>
              <a:t>bracket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output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remaining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compensations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wages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entrepreneur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workers.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There's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incentive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constraint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here: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compensation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amount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greater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amount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manager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steal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company.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assumed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manager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steal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SIGN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company.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compensation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achieved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compensation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amount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just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inequalities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derivative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w.r.t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substitute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mt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plug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compensation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amount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orignal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just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value.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</a:p>
          <a:p>
            <a:r>
              <a:rPr lang="zh-CN" altLang="en-US" baseline="0" dirty="0" smtClean="0"/>
              <a:t>日若 </a:t>
            </a:r>
            <a:r>
              <a:rPr lang="en-US" altLang="zh-CN" baseline="0" dirty="0" smtClean="0"/>
              <a:t>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times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ket</a:t>
            </a:r>
            <a:endParaRPr lang="en-US" altLang="zh-CN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7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zh-CN" altLang="en-US" dirty="0" smtClean="0"/>
              <a:t> 日若</a:t>
            </a:r>
            <a:r>
              <a:rPr lang="en-US" altLang="zh-CN" dirty="0" smtClean="0"/>
              <a:t>e is</a:t>
            </a:r>
            <a:r>
              <a:rPr lang="en-US" altLang="zh-CN" baseline="0" dirty="0" smtClean="0"/>
              <a:t> the firm E's rate of return to capital </a:t>
            </a:r>
          </a:p>
          <a:p>
            <a:endParaRPr lang="en-US" baseline="0" dirty="0" smtClean="0"/>
          </a:p>
          <a:p>
            <a:r>
              <a:rPr lang="en-US" dirty="0" smtClean="0"/>
              <a:t>Another</a:t>
            </a:r>
            <a:r>
              <a:rPr lang="en-US" baseline="0" dirty="0" smtClean="0"/>
              <a:t> thing we need to clarify is that ,firm E must have enough money to repay his bank loan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that marginal return to capital for firm E </a:t>
            </a:r>
            <a:r>
              <a:rPr lang="en-US" baseline="0" dirty="0" err="1" smtClean="0"/>
              <a:t>shoud</a:t>
            </a:r>
            <a:r>
              <a:rPr lang="en-US" baseline="0" dirty="0" smtClean="0"/>
              <a:t> be greater than the lending rate.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 some algebra transformation and arrived at the following assumption condition. </a:t>
            </a:r>
          </a:p>
          <a:p>
            <a:endParaRPr lang="en-US" dirty="0" smtClean="0"/>
          </a:p>
          <a:p>
            <a:r>
              <a:rPr lang="en-US" dirty="0" smtClean="0"/>
              <a:t>Kai </a:t>
            </a:r>
          </a:p>
          <a:p>
            <a:endParaRPr lang="en-US" dirty="0" smtClean="0"/>
          </a:p>
          <a:p>
            <a:r>
              <a:rPr lang="en-US" dirty="0" smtClean="0"/>
              <a:t>Three points need</a:t>
            </a:r>
            <a:r>
              <a:rPr lang="en-US" baseline="0" dirty="0" smtClean="0"/>
              <a:t> to be </a:t>
            </a:r>
            <a:r>
              <a:rPr lang="en-US" baseline="0" dirty="0" err="1" smtClean="0"/>
              <a:t>emphazied</a:t>
            </a:r>
            <a:r>
              <a:rPr lang="en-US" baseline="0" dirty="0" smtClean="0"/>
              <a:t> here.</a:t>
            </a:r>
          </a:p>
          <a:p>
            <a:r>
              <a:rPr lang="en-US" baseline="0" dirty="0" smtClean="0"/>
              <a:t>First of all, firm E prefer delegation to centralization. That's why we get the incentive constraint.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Secondly, young entrepreneurs find it optimal to invest in the family business instead of consumption.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the last point is......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22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</a:t>
            </a:r>
            <a:r>
              <a:rPr lang="en-US" baseline="0" dirty="0" smtClean="0"/>
              <a:t> we look at firm E's capital in more details.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total capital is composed of total savings from the first period and the amount they borrow from the bank.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There's also an incentive constraint here for the whole company. 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amount they could repay in the second period should cover the amount they are required to repay to the bank </a:t>
            </a:r>
          </a:p>
          <a:p>
            <a:endParaRPr lang="en-US" baseline="0" dirty="0" smtClean="0"/>
          </a:p>
          <a:p>
            <a:r>
              <a:rPr lang="en-US" dirty="0" smtClean="0"/>
              <a:t>The optimal condition</a:t>
            </a:r>
            <a:r>
              <a:rPr lang="en-US" baseline="0" dirty="0" smtClean="0"/>
              <a:t> is that inequality becomes equal. So we get this ,the share of investments financed through bank loans.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also according to our set up, the consumption amount in the first period is equal to the compensation deducted by the saving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second period, this is just equal to the total capital return minus the amount they repay to the bank.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now we can solve the maximize problem for the total utility.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Ei</a:t>
            </a:r>
            <a:r>
              <a:rPr lang="en-US" dirty="0" smtClean="0"/>
              <a:t>-ta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1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just plug</a:t>
            </a:r>
            <a:r>
              <a:rPr lang="en-US" baseline="0" dirty="0" smtClean="0"/>
              <a:t> all the above equation to the original utility function. And we take derivatives with respect to saving amount.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we have got the optimal saving amount is this expression.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Zeeta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today's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speech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First,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puzzle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empirical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evidence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construct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benchmark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match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evidence.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Final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opinion.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4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 there are three important</a:t>
            </a:r>
            <a:r>
              <a:rPr lang="en-US" baseline="0" dirty="0" smtClean="0"/>
              <a:t> lemmas that could explain why China acted differently as the classical economic model in this transition.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define a new co</a:t>
            </a:r>
            <a:r>
              <a:rPr lang="en-US" altLang="zh-CN" baseline="0" dirty="0" smtClean="0"/>
              <a:t>ncept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effective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denoted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product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technology.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just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plug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coefficient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behind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kF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smaller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alway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smaller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kf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73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Lemma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looks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very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complicated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skip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derivation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lemma.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just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factors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affect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output.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employment,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74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relationship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notice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that,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Firm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employed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Kf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adjust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capital-labor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ratio.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65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divided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rho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following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expression.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: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NET/NT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increases,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rho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increase.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percentage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domestic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private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increase,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marginal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return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increase.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explains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unusual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demonstrated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2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few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charts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relationships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labors,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returns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transition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57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Now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explained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unusual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return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puzzle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foreigner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surplus!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93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puzzle,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let's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look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bank's</a:t>
            </a:r>
            <a:r>
              <a:rPr lang="zh-CN" altLang="en-US" dirty="0" smtClean="0"/>
              <a:t> </a:t>
            </a:r>
            <a:r>
              <a:rPr lang="en-US" altLang="zh-CN" dirty="0" smtClean="0"/>
              <a:t>balance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sheet.</a:t>
            </a:r>
          </a:p>
          <a:p>
            <a:endParaRPr lang="en-US" dirty="0" smtClean="0"/>
          </a:p>
          <a:p>
            <a:r>
              <a:rPr lang="en-US" altLang="zh-CN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left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asset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bank.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includes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includes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investment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amount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foreigner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bond.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right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liability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bank.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deposit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back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workers.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57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modify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equation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plug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amount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wages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firms.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optimal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foreign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amount,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exactly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foreigner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surplus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expression.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percentage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private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increase,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foreign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surplus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keep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increasing.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That's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surplus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49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Ok</a:t>
            </a:r>
            <a:r>
              <a:rPr lang="zh-CN" altLang="en-US" dirty="0" smtClean="0"/>
              <a:t> </a:t>
            </a:r>
            <a:r>
              <a:rPr lang="en-US" altLang="zh-CN" dirty="0" smtClean="0"/>
              <a:t>!</a:t>
            </a:r>
          </a:p>
          <a:p>
            <a:endParaRPr lang="en-US" dirty="0" smtClean="0"/>
          </a:p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resolved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puzzle!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2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little</a:t>
            </a:r>
            <a:r>
              <a:rPr lang="zh-CN" altLang="en-US" dirty="0" smtClean="0"/>
              <a:t> </a:t>
            </a:r>
            <a:r>
              <a:rPr lang="en-US" altLang="zh-CN" dirty="0" smtClean="0"/>
              <a:t>wrap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whole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0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Ok</a:t>
            </a:r>
            <a:r>
              <a:rPr lang="zh-CN" altLang="en-US" dirty="0" smtClean="0"/>
              <a:t> </a:t>
            </a:r>
            <a:r>
              <a:rPr lang="en-US" altLang="zh-CN" dirty="0" smtClean="0"/>
              <a:t>!</a:t>
            </a:r>
          </a:p>
          <a:p>
            <a:endParaRPr lang="en-US" dirty="0" smtClean="0"/>
          </a:p>
          <a:p>
            <a:r>
              <a:rPr lang="en-US" altLang="zh-CN" dirty="0" smtClean="0"/>
              <a:t>Let's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second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review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basic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38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That's</a:t>
            </a:r>
            <a:r>
              <a:rPr lang="zh-CN" altLang="en-US" dirty="0" smtClean="0"/>
              <a:t> </a:t>
            </a:r>
            <a:r>
              <a:rPr lang="en-US" altLang="zh-CN" dirty="0" smtClean="0"/>
              <a:t>it!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altLang="zh-CN" dirty="0" smtClean="0"/>
              <a:t>Thank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you!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look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economic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</a:p>
          <a:p>
            <a:endParaRPr lang="en-US" dirty="0" smtClean="0"/>
          </a:p>
          <a:p>
            <a:r>
              <a:rPr lang="en-US" altLang="zh-CN" dirty="0" smtClean="0"/>
              <a:t>It's</a:t>
            </a:r>
            <a:r>
              <a:rPr lang="zh-CN" altLang="en-US" dirty="0" smtClean="0"/>
              <a:t> </a:t>
            </a:r>
            <a:r>
              <a:rPr lang="en-US" altLang="zh-CN" dirty="0" smtClean="0"/>
              <a:t>closed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meaning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countries.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country.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three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factors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affect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output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economy.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Capital,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labor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technology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derivative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second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derivative,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there's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diminishing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marginal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return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inject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system,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output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increase.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output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should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actually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decrease.</a:t>
            </a:r>
            <a:r>
              <a:rPr lang="zh-CN" altLang="en-US" baseline="0" dirty="0" smtClean="0"/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6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Over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30</a:t>
            </a:r>
            <a:r>
              <a:rPr lang="zh-CN" altLang="en-US" dirty="0" smtClean="0"/>
              <a:t> </a:t>
            </a:r>
            <a:r>
              <a:rPr lang="en-US" altLang="zh-CN" dirty="0" smtClean="0"/>
              <a:t>years,</a:t>
            </a:r>
            <a:r>
              <a:rPr lang="zh-CN" altLang="en-US" dirty="0" smtClean="0"/>
              <a:t> </a:t>
            </a:r>
            <a:r>
              <a:rPr lang="en-US" altLang="zh-CN" dirty="0" smtClean="0"/>
              <a:t>China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undergone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spectacular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economic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transformation.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investment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whole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economy.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However,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combination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return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hand,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foreign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surplus,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hand,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puzzling.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contradicted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predict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two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That’s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puzzle!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closed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predicts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investment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return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capital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predicts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large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cash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outflow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general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create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resolve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puzzle,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same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consistent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7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features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appeared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transition.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Before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look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further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,we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clarify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whole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analysis.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could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reforms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happened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1978.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reform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finally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launched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until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1992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leader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finished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southern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altLang="zh-CN" baseline="0" dirty="0" smtClean="0"/>
              <a:t>Another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political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events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happened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1997,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15th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congress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communist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china.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congress,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endorsed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increase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private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economic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reforms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accelerated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time.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focus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paper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after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1992,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period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characterized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fast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stable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growth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pronounced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reallocation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resource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manufactured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areas</a:t>
            </a:r>
            <a:r>
              <a:rPr lang="zh-CN" alt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significant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Perform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regression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surplus-to-GDP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ratio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percentage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domestic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private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firms.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0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 smtClean="0"/>
              <a:t>Trade off here</a:t>
            </a:r>
            <a:r>
              <a:rPr lang="en-US" sz="2500" baseline="0" dirty="0" smtClean="0"/>
              <a:t> to explain these two kinds of production modes </a:t>
            </a:r>
          </a:p>
          <a:p>
            <a:endParaRPr lang="en-US" sz="2500" baseline="0" dirty="0" smtClean="0"/>
          </a:p>
          <a:p>
            <a:r>
              <a:rPr lang="en-US" sz="2500" dirty="0" smtClean="0"/>
              <a:t>We</a:t>
            </a:r>
            <a:r>
              <a:rPr lang="en-US" sz="2500" baseline="0" dirty="0" smtClean="0"/>
              <a:t> assumed that Firm F are weak at corporate governance and cannot effectively monitor their managers. 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E1E-54D9-E143-9A83-6358F473F7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Growing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Like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altLang="zh-CN" b="1" dirty="0" smtClean="0"/>
              <a:t>Speaker: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Sisley.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Zhu</a:t>
            </a:r>
          </a:p>
          <a:p>
            <a:pPr marL="285750" indent="-285750">
              <a:buFont typeface="Wingdings" charset="2"/>
              <a:buChar char="Ø"/>
            </a:pPr>
            <a:r>
              <a:rPr lang="en-US" altLang="zh-CN" b="1" dirty="0" smtClean="0"/>
              <a:t>Author: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Zheng Song, </a:t>
            </a:r>
            <a:r>
              <a:rPr lang="en-US" altLang="zh-CN" b="1" dirty="0" err="1" smtClean="0"/>
              <a:t>Kjetil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Storesletten</a:t>
            </a:r>
            <a:r>
              <a:rPr lang="en-US" altLang="zh-CN" b="1" dirty="0" smtClean="0"/>
              <a:t> and </a:t>
            </a:r>
            <a:r>
              <a:rPr lang="en-US" altLang="zh-CN" b="1" dirty="0" err="1" smtClean="0"/>
              <a:t>Fabrizio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Zilibotti</a:t>
            </a:r>
            <a:endParaRPr lang="en-US" altLang="zh-CN" b="1" dirty="0" smtClean="0"/>
          </a:p>
          <a:p>
            <a:pPr marL="285750" indent="-285750">
              <a:buFont typeface="Wingdings" charset="2"/>
              <a:buChar char="Ø"/>
            </a:pPr>
            <a:r>
              <a:rPr lang="en-US" altLang="zh-CN" b="1" dirty="0" smtClean="0"/>
              <a:t>Source: The American Economic Review, Vol.101, No. 1( Feb 2011)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52" y="234476"/>
            <a:ext cx="869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965" y="677118"/>
            <a:ext cx="8911687" cy="833629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                  </a:t>
            </a:r>
            <a:r>
              <a:rPr lang="en-US" sz="4000" dirty="0" smtClean="0"/>
              <a:t>DPE vs SOE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695814"/>
              </p:ext>
            </p:extLst>
          </p:nvPr>
        </p:nvGraphicFramePr>
        <p:xfrm>
          <a:off x="1819965" y="1832849"/>
          <a:ext cx="8128000" cy="347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8537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Domestic</a:t>
                      </a:r>
                      <a:r>
                        <a:rPr lang="en-US" baseline="0" dirty="0" smtClean="0"/>
                        <a:t> Private Enterprises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Owned</a:t>
                      </a:r>
                      <a:r>
                        <a:rPr lang="en-US" baseline="0" dirty="0" smtClean="0"/>
                        <a:t> Enterprises</a:t>
                      </a:r>
                      <a:endParaRPr lang="en-US" dirty="0"/>
                    </a:p>
                  </a:txBody>
                  <a:tcPr/>
                </a:tc>
              </a:tr>
              <a:tr h="85375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More</a:t>
                      </a:r>
                      <a:r>
                        <a:rPr lang="en-US" altLang="zh-CN" baseline="0" dirty="0" smtClean="0"/>
                        <a:t> productivity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productivity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53753">
                <a:tc>
                  <a:txBody>
                    <a:bodyPr/>
                    <a:lstStyle/>
                    <a:p>
                      <a:r>
                        <a:rPr lang="en-US" dirty="0" smtClean="0"/>
                        <a:t>Strong</a:t>
                      </a:r>
                      <a:r>
                        <a:rPr lang="en-US" baseline="0" dirty="0" smtClean="0"/>
                        <a:t> discrimination to credit markets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Easily</a:t>
                      </a:r>
                      <a:r>
                        <a:rPr lang="en-US" baseline="0" dirty="0" smtClean="0"/>
                        <a:t> get external funding from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credit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markets</a:t>
                      </a:r>
                      <a:r>
                        <a:rPr lang="zh-CN" alt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5375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Rely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heavily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on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internal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funding</a:t>
                      </a:r>
                    </a:p>
                    <a:p>
                      <a:r>
                        <a:rPr lang="en-US" altLang="zh-CN" baseline="0" dirty="0" smtClean="0"/>
                        <a:t>E.g.: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retained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earnings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and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family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or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friends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to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finance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investment</a:t>
                      </a:r>
                      <a:r>
                        <a:rPr lang="zh-CN" alt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Rely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on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external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financing</a:t>
                      </a:r>
                      <a:r>
                        <a:rPr lang="zh-CN" altLang="en-US" baseline="0" dirty="0" smtClean="0"/>
                        <a:t> </a:t>
                      </a:r>
                      <a:endParaRPr lang="en-US" altLang="zh-CN" baseline="0" dirty="0" smtClean="0"/>
                    </a:p>
                    <a:p>
                      <a:r>
                        <a:rPr lang="en-US" altLang="zh-CN" baseline="0" dirty="0" smtClean="0"/>
                        <a:t>E.g.:</a:t>
                      </a:r>
                      <a:r>
                        <a:rPr lang="zh-CN" altLang="en-US" baseline="0" dirty="0" smtClean="0"/>
                        <a:t>  </a:t>
                      </a:r>
                      <a:r>
                        <a:rPr lang="en-US" altLang="zh-CN" baseline="0" dirty="0" smtClean="0"/>
                        <a:t>major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bank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mortgage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Income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economic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transition,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China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experienced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increase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inequalities.</a:t>
            </a:r>
            <a:r>
              <a:rPr lang="zh-CN" altLang="en-US" dirty="0" smtClean="0"/>
              <a:t> </a:t>
            </a:r>
            <a:endParaRPr lang="en-US" altLang="zh-CN" dirty="0"/>
          </a:p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endParaRPr lang="en-US" altLang="zh-CN" dirty="0" smtClean="0"/>
          </a:p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endParaRPr lang="en-US" altLang="zh-CN" dirty="0"/>
          </a:p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r>
              <a:rPr lang="en-US" altLang="zh-CN" b="1" dirty="0" smtClean="0"/>
              <a:t>Gini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Coefficient</a:t>
            </a:r>
            <a:r>
              <a:rPr lang="zh-CN" altLang="en-US" b="1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China</a:t>
            </a:r>
            <a:r>
              <a:rPr lang="zh-CN" altLang="en-US" dirty="0" smtClean="0"/>
              <a:t> </a:t>
            </a:r>
            <a:r>
              <a:rPr lang="en-US" altLang="zh-CN" dirty="0" smtClean="0"/>
              <a:t>grew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0.36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1992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0.47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2004</a:t>
            </a:r>
          </a:p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endParaRPr lang="en-US" altLang="zh-CN" dirty="0" smtClean="0"/>
          </a:p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endParaRPr lang="en-US" altLang="zh-CN" dirty="0"/>
          </a:p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growth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wages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entrepreneurial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income</a:t>
            </a:r>
          </a:p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endParaRPr lang="en-US" altLang="zh-CN" dirty="0" smtClean="0"/>
          </a:p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endParaRPr lang="en-US" altLang="zh-CN" dirty="0"/>
          </a:p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private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firms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dispersion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7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81023" cy="1280890"/>
          </a:xfrm>
        </p:spPr>
        <p:txBody>
          <a:bodyPr/>
          <a:lstStyle/>
          <a:p>
            <a:r>
              <a:rPr lang="en-US" altLang="zh-CN" dirty="0"/>
              <a:t>Foreign</a:t>
            </a:r>
            <a:r>
              <a:rPr lang="zh-CN" altLang="en-US" dirty="0"/>
              <a:t> </a:t>
            </a:r>
            <a:r>
              <a:rPr lang="en-US" altLang="zh-CN" dirty="0"/>
              <a:t>Surplus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Productivity</a:t>
            </a:r>
            <a:r>
              <a:rPr lang="zh-CN" altLang="en-US" dirty="0"/>
              <a:t> </a:t>
            </a:r>
            <a:r>
              <a:rPr lang="en-US" altLang="zh-CN" dirty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defTabSz="914400">
              <a:spcBef>
                <a:spcPts val="0"/>
              </a:spcBef>
              <a:buClrTx/>
              <a:buFont typeface="Wingdings" charset="2"/>
              <a:buChar char="q"/>
            </a:pP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31</a:t>
            </a:r>
            <a:r>
              <a:rPr lang="zh-CN" altLang="en-US" dirty="0"/>
              <a:t> </a:t>
            </a:r>
            <a:r>
              <a:rPr lang="en-US" altLang="zh-CN" dirty="0"/>
              <a:t>provinces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NBS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1992</a:t>
            </a:r>
            <a:r>
              <a:rPr lang="zh-CN" altLang="en-US" dirty="0" smtClean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smtClean="0"/>
              <a:t>2004</a:t>
            </a:r>
            <a:r>
              <a:rPr lang="zh-CN" altLang="en-US" dirty="0" smtClean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endParaRPr lang="en-US" altLang="zh-CN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zh-CN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CN" b="1" dirty="0" smtClean="0"/>
              <a:t>Foreign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Surplus:</a:t>
            </a:r>
            <a:r>
              <a:rPr lang="zh-CN" altLang="en-US" b="1" dirty="0" smtClean="0"/>
              <a:t> </a:t>
            </a:r>
            <a:endParaRPr lang="en-US" altLang="zh-CN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altLang="zh-CN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altLang="zh-CN" dirty="0" smtClean="0"/>
              <a:t>Y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Surplus-to-GDP</a:t>
            </a:r>
            <a:r>
              <a:rPr lang="zh-CN" altLang="en-US" dirty="0" smtClean="0"/>
              <a:t>  </a:t>
            </a:r>
            <a:r>
              <a:rPr lang="en-US" altLang="zh-CN" dirty="0" smtClean="0"/>
              <a:t>ratio</a:t>
            </a:r>
            <a:r>
              <a:rPr lang="zh-CN" altLang="en-US" dirty="0" smtClean="0"/>
              <a:t>  </a:t>
            </a:r>
            <a:r>
              <a:rPr lang="en-US" altLang="zh-CN" dirty="0" smtClean="0"/>
              <a:t>;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X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employment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DPE</a:t>
            </a:r>
            <a:r>
              <a:rPr lang="zh-CN" altLang="en-US" dirty="0" smtClean="0"/>
              <a:t> </a:t>
            </a:r>
            <a:endParaRPr lang="en-US" altLang="zh-CN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altLang="zh-CN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altLang="zh-CN" dirty="0" smtClean="0"/>
              <a:t>Results: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surplus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systematically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provinces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increase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DPE</a:t>
            </a:r>
            <a:r>
              <a:rPr lang="zh-CN" altLang="en-US" dirty="0" smtClean="0"/>
              <a:t> </a:t>
            </a:r>
            <a:r>
              <a:rPr lang="en-US" altLang="zh-CN" dirty="0" smtClean="0"/>
              <a:t>employment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foreign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surplus.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altLang="zh-CN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CN" b="1" dirty="0" smtClean="0"/>
              <a:t>Growth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Rate: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zh-CN" b="1" dirty="0" smtClean="0"/>
          </a:p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r>
              <a:rPr lang="en-US" altLang="zh-CN" dirty="0" smtClean="0"/>
              <a:t>Y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Growth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GDP</a:t>
            </a:r>
            <a:r>
              <a:rPr lang="zh-CN" altLang="en-US" dirty="0" smtClean="0"/>
              <a:t> </a:t>
            </a:r>
            <a:r>
              <a:rPr lang="en-US" altLang="zh-CN" dirty="0" smtClean="0"/>
              <a:t>;</a:t>
            </a:r>
            <a:r>
              <a:rPr lang="zh-CN" altLang="en-US" dirty="0" smtClean="0"/>
              <a:t>  </a:t>
            </a:r>
            <a:r>
              <a:rPr lang="en-US" altLang="zh-CN" dirty="0" smtClean="0"/>
              <a:t>X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employment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DPE</a:t>
            </a:r>
          </a:p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endParaRPr lang="en-US" altLang="zh-CN" dirty="0"/>
          </a:p>
          <a:p>
            <a:pPr defTabSz="914400">
              <a:spcBef>
                <a:spcPts val="0"/>
              </a:spcBef>
              <a:buClrTx/>
              <a:buFont typeface="Wingdings" charset="2"/>
              <a:buChar char="Ø"/>
            </a:pPr>
            <a:r>
              <a:rPr lang="en-US" altLang="zh-CN" dirty="0" smtClean="0"/>
              <a:t>Results:</a:t>
            </a:r>
            <a:r>
              <a:rPr lang="zh-CN" altLang="en-US" dirty="0" smtClean="0"/>
              <a:t> </a:t>
            </a:r>
            <a:r>
              <a:rPr lang="en-US" altLang="zh-CN" dirty="0" smtClean="0"/>
              <a:t>Labor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productivity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faster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provinces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DPE</a:t>
            </a:r>
            <a:r>
              <a:rPr lang="zh-CN" altLang="en-US" dirty="0" smtClean="0"/>
              <a:t> </a:t>
            </a:r>
            <a:r>
              <a:rPr lang="en-US" altLang="zh-CN" dirty="0" smtClean="0"/>
              <a:t>employment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grown</a:t>
            </a:r>
            <a:r>
              <a:rPr lang="zh-CN" altLang="en-US" dirty="0" smtClean="0"/>
              <a:t> </a:t>
            </a:r>
            <a:r>
              <a:rPr lang="en-US" altLang="zh-CN" dirty="0" smtClean="0"/>
              <a:t>faster.</a:t>
            </a:r>
            <a:r>
              <a:rPr lang="zh-CN" altLang="en-US" dirty="0"/>
              <a:t> </a:t>
            </a:r>
            <a:endParaRPr lang="en-US" altLang="zh-CN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CN" altLang="en-US" dirty="0" smtClean="0"/>
              <a:t>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81023" cy="1280890"/>
          </a:xfrm>
        </p:spPr>
        <p:txBody>
          <a:bodyPr/>
          <a:lstStyle/>
          <a:p>
            <a:r>
              <a:rPr lang="en-US" altLang="zh-CN" dirty="0" smtClean="0"/>
              <a:t>Foreign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Surplus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Productivity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13" y="1719470"/>
            <a:ext cx="88646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983" y="263252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 smtClean="0"/>
              <a:t>The</a:t>
            </a:r>
            <a:r>
              <a:rPr lang="zh-CN" altLang="en-US" sz="6000" b="1" dirty="0" smtClean="0"/>
              <a:t> </a:t>
            </a:r>
            <a:r>
              <a:rPr lang="en-US" altLang="zh-CN" sz="6000" b="1" dirty="0" smtClean="0"/>
              <a:t>Benchmark</a:t>
            </a:r>
            <a:r>
              <a:rPr lang="zh-CN" altLang="en-US" sz="6000" b="1" dirty="0" smtClean="0"/>
              <a:t> </a:t>
            </a:r>
            <a:r>
              <a:rPr lang="en-US" altLang="zh-CN" sz="6000" b="1" dirty="0" smtClean="0"/>
              <a:t>Model</a:t>
            </a:r>
            <a:r>
              <a:rPr lang="zh-CN" altLang="en-US" sz="6000" b="1" dirty="0" smtClean="0"/>
              <a:t>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515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r>
              <a:rPr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Setup : </a:t>
            </a:r>
            <a:r>
              <a:rPr lang="en-US" altLang="zh-CN" i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Populations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0" y="1555672"/>
            <a:ext cx="4994564" cy="499456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578599" y="2575913"/>
            <a:ext cx="1204841" cy="1435805"/>
            <a:chOff x="6578599" y="2575913"/>
            <a:chExt cx="1204841" cy="14358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157" y="2575913"/>
              <a:ext cx="1009723" cy="90747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78599" y="3642386"/>
              <a:ext cx="1204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Agent a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78599" y="4767035"/>
            <a:ext cx="1204841" cy="1527514"/>
            <a:chOff x="6578599" y="4767035"/>
            <a:chExt cx="1204841" cy="15275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157" y="4767035"/>
              <a:ext cx="1009723" cy="9074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78599" y="5925217"/>
              <a:ext cx="1204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Agent b</a:t>
              </a:r>
              <a:endParaRPr lang="en-US" dirty="0"/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8280400" y="1357910"/>
            <a:ext cx="3503612" cy="1094180"/>
          </a:xfrm>
          <a:prstGeom prst="wedgeRoundRectCallout">
            <a:avLst>
              <a:gd name="adj1" fmla="val -55994"/>
              <a:gd name="adj2" fmla="val 810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“I am a worker. I don’t have entrepreneurial  skills . ”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8280400" y="3846024"/>
            <a:ext cx="3503612" cy="1094180"/>
          </a:xfrm>
          <a:prstGeom prst="wedgeRoundRectCallout">
            <a:avLst>
              <a:gd name="adj1" fmla="val -63606"/>
              <a:gd name="adj2" fmla="val 7875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“I am a worker. I have entrepreneurial  skills . ”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53054" y="3029649"/>
            <a:ext cx="2651558" cy="3080234"/>
            <a:chOff x="8853054" y="3029649"/>
            <a:chExt cx="2651558" cy="3080234"/>
          </a:xfrm>
        </p:grpSpPr>
        <p:sp>
          <p:nvSpPr>
            <p:cNvPr id="13" name="TextBox 12"/>
            <p:cNvSpPr txBox="1"/>
            <p:nvPr/>
          </p:nvSpPr>
          <p:spPr>
            <a:xfrm>
              <a:off x="8853054" y="3029649"/>
              <a:ext cx="18149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N</a:t>
              </a:r>
              <a:r>
                <a:rPr lang="en-US" sz="2400" b="1" baseline="-25000" dirty="0" err="1" smtClean="0"/>
                <a:t>t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53055" y="5648218"/>
              <a:ext cx="831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µ</a:t>
              </a:r>
              <a:r>
                <a:rPr lang="en-US" sz="2400" b="1" dirty="0" err="1" smtClean="0"/>
                <a:t>N</a:t>
              </a:r>
              <a:r>
                <a:rPr lang="en-US" sz="2400" b="1" baseline="-25000" dirty="0" err="1" smtClean="0"/>
                <a:t>t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684327" y="3029649"/>
              <a:ext cx="1820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t+1</a:t>
              </a:r>
              <a:r>
                <a:rPr lang="en-US" dirty="0" smtClean="0"/>
                <a:t> = </a:t>
              </a:r>
              <a:r>
                <a:rPr lang="en-US" dirty="0" err="1" smtClean="0"/>
                <a:t>N</a:t>
              </a:r>
              <a:r>
                <a:rPr lang="en-US" baseline="-25000" dirty="0" err="1" smtClean="0"/>
                <a:t>t</a:t>
              </a:r>
              <a:r>
                <a:rPr lang="en-US" dirty="0" smtClean="0"/>
                <a:t> (1+v)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84327" y="5740551"/>
              <a:ext cx="1820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t+1</a:t>
              </a:r>
              <a:r>
                <a:rPr lang="en-US" dirty="0" smtClean="0"/>
                <a:t> = </a:t>
              </a:r>
              <a:r>
                <a:rPr lang="en-US" dirty="0" err="1" smtClean="0"/>
                <a:t>N</a:t>
              </a:r>
              <a:r>
                <a:rPr lang="en-US" baseline="-25000" dirty="0" err="1" smtClean="0"/>
                <a:t>t</a:t>
              </a:r>
              <a:r>
                <a:rPr lang="en-US" smtClean="0"/>
                <a:t> (1+v)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07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Setup : </a:t>
            </a:r>
            <a:r>
              <a:rPr lang="en-US" altLang="zh-CN" i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Population Utility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36" y="2227489"/>
            <a:ext cx="6086764" cy="1657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3235" y="4419600"/>
            <a:ext cx="50061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1t</a:t>
            </a:r>
            <a:r>
              <a:rPr lang="en-US" dirty="0"/>
              <a:t> </a:t>
            </a:r>
            <a:r>
              <a:rPr lang="en-US" dirty="0" smtClean="0"/>
              <a:t>:   Consumption @ 1t</a:t>
            </a:r>
          </a:p>
          <a:p>
            <a:endParaRPr lang="en-US" dirty="0"/>
          </a:p>
          <a:p>
            <a:r>
              <a:rPr lang="en-US" dirty="0" smtClean="0"/>
              <a:t>ϴ &gt; = 1: the intertemporal elasticity of    substitution in consumption C</a:t>
            </a:r>
            <a:r>
              <a:rPr lang="en-US" baseline="-25000" dirty="0" smtClean="0"/>
              <a:t>t</a:t>
            </a:r>
          </a:p>
          <a:p>
            <a:endParaRPr lang="en-US" baseline="-25000" dirty="0" smtClean="0"/>
          </a:p>
          <a:p>
            <a:r>
              <a:rPr lang="en-US" dirty="0" smtClean="0"/>
              <a:t>Beta : discount factor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3235" y="1823521"/>
            <a:ext cx="380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Time-separable </a:t>
            </a:r>
            <a:r>
              <a:rPr lang="en-US" dirty="0" smtClean="0"/>
              <a:t>utility function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7091" y="2227489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Assumption: </a:t>
            </a:r>
          </a:p>
          <a:p>
            <a:endParaRPr lang="en-US" b="1" u="sng" dirty="0" smtClean="0"/>
          </a:p>
          <a:p>
            <a:r>
              <a:rPr lang="en-US" dirty="0" smtClean="0"/>
              <a:t>Two-period lived agents will work </a:t>
            </a:r>
          </a:p>
          <a:p>
            <a:endParaRPr lang="en-US" dirty="0" smtClean="0"/>
          </a:p>
          <a:p>
            <a:r>
              <a:rPr lang="en-US" dirty="0" smtClean="0"/>
              <a:t>in the </a:t>
            </a:r>
            <a:r>
              <a:rPr lang="en-US" u="sng" dirty="0" smtClean="0"/>
              <a:t>first period </a:t>
            </a:r>
            <a:r>
              <a:rPr lang="en-US" dirty="0" smtClean="0"/>
              <a:t>and live off </a:t>
            </a:r>
          </a:p>
          <a:p>
            <a:endParaRPr lang="en-US" dirty="0" smtClean="0"/>
          </a:p>
          <a:p>
            <a:r>
              <a:rPr lang="en-US" dirty="0" smtClean="0"/>
              <a:t>savings in the </a:t>
            </a:r>
            <a:r>
              <a:rPr lang="en-US" u="sng" dirty="0" smtClean="0"/>
              <a:t>second period.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313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r>
              <a:rPr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Setup : </a:t>
            </a:r>
            <a:r>
              <a:rPr lang="en-US" altLang="zh-CN" i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Firms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7" name="Terminator 6"/>
          <p:cNvSpPr/>
          <p:nvPr/>
        </p:nvSpPr>
        <p:spPr>
          <a:xfrm>
            <a:off x="3948544" y="2148680"/>
            <a:ext cx="3408220" cy="554181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Integrated Firms</a:t>
            </a:r>
            <a:endParaRPr lang="en-US" dirty="0"/>
          </a:p>
        </p:txBody>
      </p:sp>
      <p:sp>
        <p:nvSpPr>
          <p:cNvPr id="8" name="Terminator 7"/>
          <p:cNvSpPr/>
          <p:nvPr/>
        </p:nvSpPr>
        <p:spPr>
          <a:xfrm>
            <a:off x="3948544" y="4801170"/>
            <a:ext cx="3408220" cy="554181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Entrepreneurial Firms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69382" y="1264555"/>
            <a:ext cx="3635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Owned by intermediates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Operate as a standard neoclassical firm</a:t>
            </a:r>
          </a:p>
          <a:p>
            <a:pPr marL="285750" indent="-285750">
              <a:buFont typeface="Wingdings" charset="2"/>
              <a:buChar char="q"/>
            </a:pP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Access to credit markets</a:t>
            </a:r>
          </a:p>
          <a:p>
            <a:pPr marL="285750" indent="-285750">
              <a:buFont typeface="Wingdings" charset="2"/>
              <a:buChar char="q"/>
            </a:pP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Retained direct control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q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9382" y="4253833"/>
            <a:ext cx="3782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Owned by old entrepreneurs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Hire their own children 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Restricted external funding </a:t>
            </a:r>
          </a:p>
          <a:p>
            <a:pPr marL="285750" indent="-285750">
              <a:buFont typeface="Wingdings" charset="2"/>
              <a:buChar char="q"/>
            </a:pP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solidFill>
                  <a:srgbClr val="C00000"/>
                </a:solidFill>
              </a:rPr>
              <a:t>Delegate decision authority to the manager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48955" y="1554160"/>
            <a:ext cx="1671459" cy="1746504"/>
            <a:chOff x="1448955" y="1554160"/>
            <a:chExt cx="1671459" cy="17465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955" y="1554160"/>
              <a:ext cx="1671459" cy="174650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48955" y="2702861"/>
              <a:ext cx="888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Firm F</a:t>
              </a: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8955" y="4206650"/>
            <a:ext cx="1668318" cy="1743222"/>
            <a:chOff x="1448955" y="4206650"/>
            <a:chExt cx="1668318" cy="17432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955" y="4206650"/>
              <a:ext cx="1668318" cy="174322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48955" y="5269495"/>
              <a:ext cx="888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Firm 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00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Firm F choose delegation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Terminator 3"/>
          <p:cNvSpPr/>
          <p:nvPr/>
        </p:nvSpPr>
        <p:spPr>
          <a:xfrm>
            <a:off x="1696278" y="1560443"/>
            <a:ext cx="1404731" cy="689113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Firm 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7550" y="1632072"/>
            <a:ext cx="72224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Advantage: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Delegation leads to higher Total Factor Productivity. </a:t>
            </a:r>
          </a:p>
          <a:p>
            <a:pPr marL="285750" indent="-285750">
              <a:buFont typeface="Wingdings" charset="2"/>
              <a:buChar char="q"/>
            </a:pP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Manager make decisions based on superior information</a:t>
            </a:r>
          </a:p>
          <a:p>
            <a:pPr marL="285750" indent="-285750">
              <a:buFont typeface="Wingdings" charset="2"/>
              <a:buChar char="q"/>
            </a:pP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Firm could attain 𝒳 &gt; 1 extra efficiency units per worker compared with Firm E  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Disadvantage: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Agency problem: the manager can divert a positive share of the firm’s output for his own use</a:t>
            </a:r>
          </a:p>
          <a:p>
            <a:pPr marL="285750" indent="-285750">
              <a:buFont typeface="Wingdings" charset="2"/>
              <a:buChar char="q"/>
            </a:pP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Solution is to pay managers a compensation that is at least as large as the funds they could steal</a:t>
            </a:r>
          </a:p>
          <a:p>
            <a:pPr marL="285750" indent="-285750">
              <a:buFont typeface="Wingdings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7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343" y="1537252"/>
            <a:ext cx="8915400" cy="2398644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Key assumption is that entrepreneurs are better at monitoring their managers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So that Firm E managers can steal only a share 𝜓 &lt; 1 of output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 smtClean="0"/>
              <a:t>But for Firm E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/>
              <a:t>Outline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Puzzle</a:t>
            </a:r>
          </a:p>
          <a:p>
            <a:r>
              <a:rPr lang="en-US" sz="3200" dirty="0" smtClean="0"/>
              <a:t>Empirical Evidence</a:t>
            </a:r>
          </a:p>
          <a:p>
            <a:r>
              <a:rPr lang="en-US" sz="3200" dirty="0" smtClean="0"/>
              <a:t>Benchmark Model</a:t>
            </a:r>
          </a:p>
          <a:p>
            <a:r>
              <a:rPr lang="en-US" sz="3200" dirty="0" smtClean="0"/>
              <a:t>Equilibrium Characters</a:t>
            </a:r>
          </a:p>
          <a:p>
            <a:r>
              <a:rPr lang="en-US" sz="3200" dirty="0" smtClean="0"/>
              <a:t>Wrap Up </a:t>
            </a:r>
          </a:p>
          <a:p>
            <a:r>
              <a:rPr lang="en-US" sz="3200" dirty="0" smtClean="0"/>
              <a:t>My opinion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0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5325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r>
              <a:rPr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Setup : </a:t>
            </a:r>
            <a:r>
              <a:rPr lang="en-US" altLang="zh-CN" i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Technology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057400"/>
            <a:ext cx="7056516" cy="1136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2925" y="3856383"/>
            <a:ext cx="4868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Technology Parameter.     A</a:t>
            </a:r>
            <a:r>
              <a:rPr lang="en-US" baseline="-25000" dirty="0" smtClean="0"/>
              <a:t>t+1</a:t>
            </a:r>
            <a:r>
              <a:rPr lang="en-US" dirty="0" smtClean="0"/>
              <a:t> = (1+z)A</a:t>
            </a:r>
            <a:r>
              <a:rPr lang="en-US" baseline="-25000" dirty="0"/>
              <a:t>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 : Capital</a:t>
            </a:r>
          </a:p>
          <a:p>
            <a:endParaRPr lang="en-US" dirty="0"/>
          </a:p>
          <a:p>
            <a:r>
              <a:rPr lang="en-US" dirty="0" smtClean="0"/>
              <a:t>n</a:t>
            </a:r>
            <a:r>
              <a:rPr lang="en-US" b="1" dirty="0" smtClean="0"/>
              <a:t> </a:t>
            </a:r>
            <a:r>
              <a:rPr lang="en-US" dirty="0"/>
              <a:t>: Labor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 :  output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Equilibrium : </a:t>
            </a:r>
            <a:r>
              <a:rPr lang="en-US" altLang="zh-CN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Agent’s savings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6453809" y="2570922"/>
            <a:ext cx="1099930" cy="697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0"/>
          </p:cNvCxnSpPr>
          <p:nvPr/>
        </p:nvCxnSpPr>
        <p:spPr>
          <a:xfrm>
            <a:off x="6453809" y="3268041"/>
            <a:ext cx="1095555" cy="673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rminator 14"/>
          <p:cNvSpPr/>
          <p:nvPr/>
        </p:nvSpPr>
        <p:spPr>
          <a:xfrm>
            <a:off x="7549364" y="2120348"/>
            <a:ext cx="2252869" cy="80838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Domestic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Firms</a:t>
            </a:r>
            <a:endParaRPr lang="en-US" dirty="0"/>
          </a:p>
        </p:txBody>
      </p:sp>
      <p:sp>
        <p:nvSpPr>
          <p:cNvPr id="16" name="Terminator 15"/>
          <p:cNvSpPr/>
          <p:nvPr/>
        </p:nvSpPr>
        <p:spPr>
          <a:xfrm>
            <a:off x="7549364" y="3379304"/>
            <a:ext cx="2252869" cy="80838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Foreign</a:t>
            </a:r>
            <a:r>
              <a:rPr lang="zh-CN" altLang="en-US" dirty="0" smtClean="0"/>
              <a:t> </a:t>
            </a:r>
            <a:r>
              <a:rPr lang="en-US" altLang="zh-CN" dirty="0" smtClean="0"/>
              <a:t>Bond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84333" y="3655318"/>
            <a:ext cx="45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84333" y="2588867"/>
            <a:ext cx="72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</a:t>
            </a:r>
            <a:r>
              <a:rPr lang="en-US" altLang="zh-CN" baseline="-25000" dirty="0" smtClean="0"/>
              <a:t>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49364" y="1710395"/>
            <a:ext cx="337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Iceberg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Cost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: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</a:rPr>
              <a:t>ξ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5" idx="0"/>
          </p:cNvCxnSpPr>
          <p:nvPr/>
        </p:nvCxnSpPr>
        <p:spPr>
          <a:xfrm>
            <a:off x="2278670" y="3756991"/>
            <a:ext cx="13956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90774" y="4779828"/>
            <a:ext cx="177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Consumption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20278" y="4558748"/>
            <a:ext cx="4329086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Budget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Constraint:</a:t>
            </a:r>
            <a:r>
              <a:rPr lang="zh-CN" altLang="en-US" dirty="0" smtClean="0"/>
              <a:t> </a:t>
            </a:r>
            <a:r>
              <a:rPr lang="en-US" altLang="zh-CN" dirty="0" smtClean="0"/>
              <a:t>C</a:t>
            </a:r>
            <a:r>
              <a:rPr lang="en-US" altLang="zh-CN" baseline="-25000" dirty="0" smtClean="0"/>
              <a:t>1t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C</a:t>
            </a:r>
            <a:r>
              <a:rPr lang="en-US" altLang="zh-CN" baseline="-25000" dirty="0" smtClean="0"/>
              <a:t>2t+1</a:t>
            </a:r>
            <a:r>
              <a:rPr lang="en-US" altLang="zh-CN" dirty="0" smtClean="0"/>
              <a:t>/R</a:t>
            </a:r>
            <a:r>
              <a:rPr lang="en-US" altLang="zh-CN" baseline="-25000" dirty="0" smtClean="0"/>
              <a:t>d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</a:t>
            </a:r>
            <a:r>
              <a:rPr lang="en-US" altLang="zh-CN" baseline="-25000" dirty="0" err="1"/>
              <a:t>t</a:t>
            </a:r>
            <a:endParaRPr lang="en-US" baseline="30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70" y="5739572"/>
            <a:ext cx="7162800" cy="5842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262628" y="2385907"/>
            <a:ext cx="5191181" cy="1740416"/>
            <a:chOff x="1262628" y="2385907"/>
            <a:chExt cx="5191181" cy="17404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733" y="2779091"/>
              <a:ext cx="1088086" cy="9779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19733" y="3756991"/>
              <a:ext cx="1317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Wage w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Bevel 5"/>
            <p:cNvSpPr/>
            <p:nvPr/>
          </p:nvSpPr>
          <p:spPr>
            <a:xfrm>
              <a:off x="3803374" y="2706204"/>
              <a:ext cx="2650435" cy="1123674"/>
            </a:xfrm>
            <a:prstGeom prst="bevel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</a:rPr>
                <a:t>Banks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3"/>
              <a:endCxn id="6" idx="4"/>
            </p:cNvCxnSpPr>
            <p:nvPr/>
          </p:nvCxnSpPr>
          <p:spPr>
            <a:xfrm>
              <a:off x="2707819" y="3268041"/>
              <a:ext cx="10955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676940" y="2611625"/>
              <a:ext cx="1253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D</a:t>
              </a:r>
              <a:r>
                <a:rPr lang="en-US" dirty="0" smtClean="0"/>
                <a:t>eposit</a:t>
              </a:r>
            </a:p>
            <a:p>
              <a:r>
                <a:rPr lang="en-US" dirty="0" smtClean="0"/>
                <a:t>Saving S</a:t>
              </a:r>
              <a:r>
                <a:rPr lang="en-US" baseline="-25000" dirty="0" smtClean="0"/>
                <a:t>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37607" y="3279564"/>
              <a:ext cx="521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/>
                <a:t>d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2628" y="2385907"/>
              <a:ext cx="1802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Young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Worker</a:t>
              </a:r>
              <a:endParaRPr lang="en-US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H="1">
            <a:off x="5234609" y="4946200"/>
            <a:ext cx="0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16341" y="5124211"/>
            <a:ext cx="227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Maximize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Utility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Equilibrium : </a:t>
            </a:r>
            <a:r>
              <a:rPr lang="en-US" altLang="zh-CN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Agent’s savings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0017" y="1905000"/>
            <a:ext cx="5287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competitive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equilibrium: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r>
              <a:rPr lang="zh-CN" altLang="en-US" sz="2400" dirty="0" smtClean="0"/>
              <a:t>    </a:t>
            </a:r>
            <a:r>
              <a:rPr lang="en-US" altLang="zh-CN" sz="2400" dirty="0" smtClean="0"/>
              <a:t>R</a:t>
            </a:r>
            <a:r>
              <a:rPr lang="en-US" altLang="zh-CN" sz="2400" baseline="-25000" dirty="0" smtClean="0"/>
              <a:t>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=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=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</a:t>
            </a:r>
            <a:r>
              <a:rPr lang="en-US" altLang="zh-CN" sz="2400" baseline="-25000" dirty="0" smtClean="0"/>
              <a:t>L</a:t>
            </a:r>
            <a:r>
              <a:rPr lang="zh-CN" altLang="en-US" sz="2400" baseline="-25000" dirty="0"/>
              <a:t> </a:t>
            </a:r>
            <a:r>
              <a:rPr lang="zh-CN" altLang="en-US" sz="2400" dirty="0" smtClean="0"/>
              <a:t>*</a:t>
            </a:r>
            <a:r>
              <a:rPr lang="en-US" altLang="zh-CN" sz="2400" dirty="0" smtClean="0"/>
              <a:t>(</a:t>
            </a:r>
            <a:r>
              <a:rPr lang="en-US" altLang="zh-CN" sz="2400" dirty="0"/>
              <a:t>1</a:t>
            </a:r>
            <a:r>
              <a:rPr lang="zh-CN" altLang="en-US" sz="2400" dirty="0"/>
              <a:t> </a:t>
            </a:r>
            <a:r>
              <a:rPr lang="mr-IN" altLang="zh-CN" sz="2400" dirty="0"/>
              <a:t>–</a:t>
            </a:r>
            <a:r>
              <a:rPr lang="zh-CN" altLang="en-US" sz="2400" dirty="0"/>
              <a:t> </a:t>
            </a:r>
            <a:r>
              <a:rPr lang="en-US" altLang="zh-CN" sz="2400" dirty="0" err="1"/>
              <a:t>ξ</a:t>
            </a:r>
            <a:r>
              <a:rPr lang="en-US" altLang="zh-CN" sz="2400" dirty="0"/>
              <a:t>)</a:t>
            </a:r>
            <a:r>
              <a:rPr lang="zh-CN" altLang="en-US" sz="2400" dirty="0"/>
              <a:t> </a:t>
            </a:r>
            <a:endParaRPr lang="en-US" altLang="zh-CN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7" y="3755335"/>
            <a:ext cx="9347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Equilibrium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altLang="zh-CN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Agent’s savings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32402" y="2385907"/>
            <a:ext cx="5191181" cy="1443971"/>
            <a:chOff x="1262628" y="2385907"/>
            <a:chExt cx="5191181" cy="14439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733" y="2779091"/>
              <a:ext cx="1088086" cy="977900"/>
            </a:xfrm>
            <a:prstGeom prst="rect">
              <a:avLst/>
            </a:prstGeom>
          </p:spPr>
        </p:pic>
        <p:sp>
          <p:nvSpPr>
            <p:cNvPr id="7" name="Bevel 6"/>
            <p:cNvSpPr/>
            <p:nvPr/>
          </p:nvSpPr>
          <p:spPr>
            <a:xfrm>
              <a:off x="3803374" y="2706204"/>
              <a:ext cx="2650435" cy="1123674"/>
            </a:xfrm>
            <a:prstGeom prst="bevel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</a:rPr>
                <a:t>Banks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Arrow Connector 7"/>
            <p:cNvCxnSpPr>
              <a:endCxn id="8" idx="4"/>
            </p:cNvCxnSpPr>
            <p:nvPr/>
          </p:nvCxnSpPr>
          <p:spPr>
            <a:xfrm>
              <a:off x="2707819" y="3268041"/>
              <a:ext cx="10955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729948" y="2928730"/>
              <a:ext cx="113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</a:t>
              </a:r>
              <a:r>
                <a:rPr lang="en-US" dirty="0" smtClean="0"/>
                <a:t>eposit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37607" y="3279564"/>
              <a:ext cx="521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/>
                <a:t>d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62628" y="2385907"/>
              <a:ext cx="2394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Young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Entrepreneur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12619" y="3778969"/>
            <a:ext cx="2729948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Compensation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</a:t>
            </a:r>
            <a:r>
              <a:rPr lang="en-US" altLang="zh-CN" baseline="-25000" dirty="0" err="1" smtClean="0"/>
              <a:t>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030310" y="3778969"/>
            <a:ext cx="1983450" cy="2130261"/>
            <a:chOff x="2999367" y="2849507"/>
            <a:chExt cx="1983450" cy="2130261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833550" y="2849507"/>
              <a:ext cx="9580" cy="17755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999367" y="4610436"/>
              <a:ext cx="1983450" cy="36933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Family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Business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43130" y="4150030"/>
              <a:ext cx="1033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24" name="Straight Arrow Connector 23"/>
          <p:cNvCxnSpPr>
            <a:stCxn id="7" idx="2"/>
          </p:cNvCxnSpPr>
          <p:nvPr/>
        </p:nvCxnSpPr>
        <p:spPr>
          <a:xfrm flipH="1">
            <a:off x="5013760" y="3829878"/>
            <a:ext cx="1784606" cy="171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80627" y="4051940"/>
            <a:ext cx="280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Lend a limited portion to domestic firms 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5" idx="1"/>
          </p:cNvCxnSpPr>
          <p:nvPr/>
        </p:nvCxnSpPr>
        <p:spPr>
          <a:xfrm flipH="1">
            <a:off x="2266122" y="3268041"/>
            <a:ext cx="1023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3095" y="3083375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Consumption</a:t>
            </a: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596675" y="3860185"/>
            <a:ext cx="1737927" cy="1598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6705" y="4274938"/>
            <a:ext cx="1888094" cy="67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Repay </a:t>
            </a:r>
            <a:r>
              <a:rPr lang="en-US" dirty="0" err="1" smtClean="0"/>
              <a:t>ŋ</a:t>
            </a:r>
            <a:r>
              <a:rPr lang="en-US" dirty="0" smtClean="0"/>
              <a:t> share of net profit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Equilibrium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altLang="zh-CN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Agent’s savings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53" y="2943086"/>
            <a:ext cx="8115300" cy="80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0453" y="1905000"/>
            <a:ext cx="7871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altLang="zh-CN" sz="2000" dirty="0" smtClean="0"/>
              <a:t>Consider now the value of an E firm, owned by an old entrepreneur with capital </a:t>
            </a:r>
            <a:r>
              <a:rPr lang="en-US" altLang="zh-CN" sz="2000" dirty="0" err="1" smtClean="0"/>
              <a:t>K</a:t>
            </a:r>
            <a:r>
              <a:rPr lang="en-US" altLang="zh-CN" sz="2000" baseline="-25000" dirty="0" err="1" smtClean="0"/>
              <a:t>Et</a:t>
            </a:r>
            <a:r>
              <a:rPr lang="en-US" altLang="zh-CN" sz="2000" baseline="-25000" dirty="0" smtClean="0"/>
              <a:t> . </a:t>
            </a:r>
            <a:endParaRPr lang="en-US" altLang="zh-CN" sz="20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altLang="zh-CN" sz="2000" dirty="0" smtClean="0"/>
              <a:t>This value is the solution to the following problem: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40453" y="3843130"/>
            <a:ext cx="81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Subject to the following incentive constraint: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68" y="4312406"/>
            <a:ext cx="2552700" cy="43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0453" y="4943061"/>
            <a:ext cx="757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Thus, the optimal compensation is :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53" y="5312393"/>
            <a:ext cx="3746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Equilibrium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altLang="zh-CN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Agent’s savings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1565" y="155050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Taking the first-order condition with respect to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</a:t>
            </a:r>
            <a:r>
              <a:rPr lang="en-US" dirty="0" smtClean="0"/>
              <a:t> and </a:t>
            </a:r>
            <a:r>
              <a:rPr lang="en-US" dirty="0" err="1" smtClean="0"/>
              <a:t>substituiting</a:t>
            </a:r>
            <a:r>
              <a:rPr lang="en-US" dirty="0" smtClean="0"/>
              <a:t> in the equilibrium wage given by (2) yields that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65" y="2196835"/>
            <a:ext cx="4546600" cy="125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0956" y="327991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Plugging the above equations to the maximum equation, we get the optimal firm E’s value :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65" y="4332787"/>
            <a:ext cx="53721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Equilibrium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altLang="zh-CN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Agent’s savings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52" y="1623943"/>
            <a:ext cx="9029700" cy="168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8052" y="3670852"/>
            <a:ext cx="8867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E firms prefer delegation to centralization 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Young entrepreneurs find it optimal to invest in the family business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A sufficiently larger productivity difference is necessary to trigger economic transition!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Equilibrium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altLang="zh-CN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Agent’s savings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07" y="2139400"/>
            <a:ext cx="3606800" cy="59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07" y="3574432"/>
            <a:ext cx="4178936" cy="739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2924" y="2970700"/>
            <a:ext cx="698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Incentive-compatibility constraint of the entrepreneur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2925" y="1590261"/>
            <a:ext cx="480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Firm E’s capital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Et</a:t>
            </a:r>
            <a:r>
              <a:rPr lang="en-US" dirty="0" smtClean="0"/>
              <a:t> is composed of: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4917799"/>
            <a:ext cx="3263900" cy="162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924" y="4548467"/>
            <a:ext cx="698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The share of investments financed through bank loans is :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89552" y="5152199"/>
            <a:ext cx="385638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r>
              <a:rPr lang="en-US" sz="2000" b="1" baseline="-25000" dirty="0" smtClean="0"/>
              <a:t>1 </a:t>
            </a:r>
            <a:r>
              <a:rPr lang="en-US" sz="2000" b="1" dirty="0" smtClean="0"/>
              <a:t>= m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S</a:t>
            </a:r>
            <a:r>
              <a:rPr lang="en-US" sz="2000" b="1" baseline="-25000" dirty="0" smtClean="0"/>
              <a:t>E</a:t>
            </a:r>
          </a:p>
          <a:p>
            <a:endParaRPr lang="en-US" sz="2000" b="1" baseline="-25000" dirty="0"/>
          </a:p>
          <a:p>
            <a:r>
              <a:rPr lang="en-US" sz="2000" b="1" dirty="0" smtClean="0"/>
              <a:t>C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ρ</a:t>
            </a:r>
            <a:r>
              <a:rPr lang="en-US" sz="2000" b="1" baseline="-25000" dirty="0" err="1" smtClean="0"/>
              <a:t>E</a:t>
            </a:r>
            <a:r>
              <a:rPr lang="en-US" sz="2000" b="1" dirty="0" smtClean="0"/>
              <a:t> ( </a:t>
            </a:r>
            <a:r>
              <a:rPr lang="en-US" sz="2000" b="1" dirty="0" err="1" smtClean="0"/>
              <a:t>l</a:t>
            </a:r>
            <a:r>
              <a:rPr lang="en-US" sz="2000" b="1" baseline="-25000" dirty="0" err="1" smtClean="0"/>
              <a:t>E</a:t>
            </a:r>
            <a:r>
              <a:rPr lang="en-US" sz="2000" b="1" dirty="0" smtClean="0"/>
              <a:t> + S</a:t>
            </a:r>
            <a:r>
              <a:rPr lang="en-US" sz="2000" b="1" baseline="-25000" dirty="0" smtClean="0"/>
              <a:t>E</a:t>
            </a:r>
            <a:r>
              <a:rPr lang="en-US" sz="2000" b="1" dirty="0" smtClean="0"/>
              <a:t> )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R</a:t>
            </a:r>
            <a:r>
              <a:rPr lang="en-US" sz="2000" b="1" baseline="-25000" dirty="0" smtClean="0"/>
              <a:t>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</a:t>
            </a:r>
            <a:r>
              <a:rPr lang="en-US" sz="2000" b="1" baseline="-25000" dirty="0" err="1" smtClean="0"/>
              <a:t>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68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Equilibrium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altLang="zh-CN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Agent’s savings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87" y="2115907"/>
            <a:ext cx="8346109" cy="1958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87" y="4409146"/>
            <a:ext cx="8346109" cy="2023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0986" y="1577009"/>
            <a:ext cx="703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Maximize the utility function with </a:t>
            </a:r>
            <a:r>
              <a:rPr lang="en-US" smtClean="0"/>
              <a:t>the above constraints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Characters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87" y="1597439"/>
            <a:ext cx="10071100" cy="109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1477" y="3087756"/>
            <a:ext cx="785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 smtClean="0"/>
              <a:t>Capital per effective unit of labor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k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J</a:t>
            </a:r>
            <a:r>
              <a:rPr lang="en-US" sz="2000" b="1" dirty="0" smtClean="0">
                <a:solidFill>
                  <a:srgbClr val="C00000"/>
                </a:solidFill>
              </a:rPr>
              <a:t> = K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J</a:t>
            </a:r>
            <a:r>
              <a:rPr lang="en-US" sz="2000" b="1" dirty="0" smtClean="0">
                <a:solidFill>
                  <a:srgbClr val="C00000"/>
                </a:solidFill>
              </a:rPr>
              <a:t> / (A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J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J</a:t>
            </a:r>
            <a:r>
              <a:rPr lang="en-US" sz="2000" b="1" dirty="0" smtClean="0">
                <a:solidFill>
                  <a:srgbClr val="C00000"/>
                </a:solidFill>
              </a:rPr>
              <a:t> )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/>
              <a:t>Lending R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= Marginal product of capital of F firms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68" y="4103419"/>
            <a:ext cx="2870200" cy="128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3757" y="5386119"/>
            <a:ext cx="865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Thus, we substitute the above equation and put into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: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1" y="5755451"/>
            <a:ext cx="33528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11" y="2903483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Let’s back to our ECON 100 class</a:t>
            </a:r>
            <a:r>
              <a:rPr lang="mr-IN" sz="4000" dirty="0" smtClean="0"/>
              <a:t>…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97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Characters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351317"/>
            <a:ext cx="9823726" cy="5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Characters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7825" y="1905000"/>
            <a:ext cx="8004314" cy="1754326"/>
          </a:xfrm>
          <a:prstGeom prst="rect">
            <a:avLst/>
          </a:prstGeom>
          <a:noFill/>
          <a:ln>
            <a:solidFill>
              <a:schemeClr val="accent1">
                <a:shade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K</a:t>
            </a:r>
            <a:r>
              <a:rPr lang="en-US" baseline="-25000" dirty="0" smtClean="0"/>
              <a:t>ET</a:t>
            </a:r>
            <a:r>
              <a:rPr lang="en-US" dirty="0" smtClean="0"/>
              <a:t> and A</a:t>
            </a:r>
            <a:r>
              <a:rPr lang="en-US" baseline="-25000" dirty="0" smtClean="0"/>
              <a:t>t</a:t>
            </a:r>
            <a:r>
              <a:rPr lang="en-US" dirty="0" smtClean="0"/>
              <a:t> are state variables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Capital per effective unit of labor for each type of firm,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 and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, is constant for each type of firm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Entrepreneurial savings in period t is linear in </a:t>
            </a:r>
            <a:r>
              <a:rPr lang="en-US" dirty="0"/>
              <a:t>K</a:t>
            </a:r>
            <a:r>
              <a:rPr lang="en-US" baseline="-25000" dirty="0"/>
              <a:t>ET</a:t>
            </a:r>
            <a:r>
              <a:rPr lang="en-US" dirty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45425" y="3659326"/>
            <a:ext cx="0" cy="55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rminator 7"/>
          <p:cNvSpPr/>
          <p:nvPr/>
        </p:nvSpPr>
        <p:spPr>
          <a:xfrm>
            <a:off x="2592925" y="4214191"/>
            <a:ext cx="6341165" cy="1199461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</a:t>
            </a:r>
            <a:r>
              <a:rPr lang="en-US" b="1" dirty="0" smtClean="0"/>
              <a:t>employment</a:t>
            </a:r>
            <a:r>
              <a:rPr lang="en-US" dirty="0" smtClean="0"/>
              <a:t>, </a:t>
            </a:r>
            <a:r>
              <a:rPr lang="en-US" b="1" dirty="0" smtClean="0"/>
              <a:t>capital</a:t>
            </a:r>
            <a:r>
              <a:rPr lang="en-US" dirty="0" smtClean="0"/>
              <a:t> and </a:t>
            </a:r>
            <a:r>
              <a:rPr lang="en-US" b="1" dirty="0" smtClean="0"/>
              <a:t>output</a:t>
            </a:r>
            <a:r>
              <a:rPr lang="en-US" dirty="0" smtClean="0"/>
              <a:t> of E firms grow at a constant rate during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855" y="1563757"/>
            <a:ext cx="8915400" cy="3777622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For firm F: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Firm F hire all workers not employed by Firm E and KF adjusts to the optimal capital-labor ratio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As long as the employment share of E firms increases, the growth rate of KF declines over time.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The aggregate capital accumulation of F firms is </a:t>
            </a:r>
            <a:r>
              <a:rPr lang="en-US" b="1" dirty="0" smtClean="0"/>
              <a:t>hump-shaped </a:t>
            </a:r>
            <a:r>
              <a:rPr lang="en-US" dirty="0" smtClean="0"/>
              <a:t>during the transition.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dirty="0" smtClean="0"/>
              <a:t>Initially, when the employment share of E firms is small, KF grows at a positive rate. However, as the transition proceeds, its growth rate declines and eventually turns negative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36" y="1563757"/>
            <a:ext cx="38100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Characters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91" y="2276613"/>
            <a:ext cx="7950200" cy="123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091" y="1905000"/>
            <a:ext cx="746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dirty="0"/>
              <a:t>Average rate of return for the all economy is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091" y="3935896"/>
            <a:ext cx="7751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Indicates that as long as N</a:t>
            </a:r>
            <a:r>
              <a:rPr lang="en-US" baseline="-25000" dirty="0" smtClean="0"/>
              <a:t>et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 increases, the 𝝆 will increase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Hence, explain the reason that the increase of private enterprises accounts for the consistent growth of China’s capital return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Dynamic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53" y="1489867"/>
            <a:ext cx="6979990" cy="4895190"/>
          </a:xfrm>
        </p:spPr>
      </p:pic>
    </p:spTree>
    <p:extLst>
      <p:ext uri="{BB962C8B-B14F-4D97-AF65-F5344CB8AC3E}">
        <p14:creationId xmlns:p14="http://schemas.microsoft.com/office/powerpoint/2010/main" val="5891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PUZZLE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rminator 3"/>
          <p:cNvSpPr/>
          <p:nvPr/>
        </p:nvSpPr>
        <p:spPr>
          <a:xfrm>
            <a:off x="2248369" y="2067339"/>
            <a:ext cx="7531736" cy="2173357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Foreign Surplus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534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Characters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557668"/>
            <a:ext cx="6241337" cy="940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2925" y="1905000"/>
            <a:ext cx="56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Let’s look at the bank’s balance sheet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27513" y="3498573"/>
            <a:ext cx="371061" cy="55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81330" y="3498573"/>
            <a:ext cx="0" cy="65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56852" y="3498573"/>
            <a:ext cx="0" cy="596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2924" y="4151241"/>
            <a:ext cx="127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Loan to F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69635" y="4136795"/>
            <a:ext cx="127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Loan to 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98761" y="4151241"/>
            <a:ext cx="113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Foreign bond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47722" y="3498573"/>
            <a:ext cx="0" cy="556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57392" y="4055165"/>
            <a:ext cx="124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Character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91" y="1428887"/>
            <a:ext cx="812800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091" y="3591339"/>
            <a:ext cx="812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As long as the N</a:t>
            </a:r>
            <a:r>
              <a:rPr lang="en-US" baseline="-25000" dirty="0" smtClean="0"/>
              <a:t>ET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 increases, the country’s foreign surplus per efficiency unit,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/(A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) increases.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When the transition is completed in period T and all workers are employed by E firms (N</a:t>
            </a:r>
            <a:r>
              <a:rPr lang="en-US" baseline="-25000" dirty="0" smtClean="0"/>
              <a:t>ET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= 1), the net foreign surplus becomes: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35" y="5068667"/>
            <a:ext cx="6515100" cy="43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6091" y="5514534"/>
            <a:ext cx="840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If the E firms remain sufficient credit constraints (</a:t>
            </a:r>
            <a:r>
              <a:rPr lang="en-US" dirty="0" err="1" smtClean="0"/>
              <a:t>i.e</a:t>
            </a:r>
            <a:r>
              <a:rPr lang="en-US" dirty="0" smtClean="0"/>
              <a:t> the </a:t>
            </a:r>
            <a:r>
              <a:rPr lang="en-US" dirty="0" err="1" smtClean="0"/>
              <a:t>ŋ</a:t>
            </a:r>
            <a:r>
              <a:rPr lang="en-US" dirty="0" smtClean="0"/>
              <a:t> is very low), then the transition necessarily ends with a positive net foreign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48" y="609599"/>
            <a:ext cx="7850299" cy="53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14" y="57275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Wrap-Up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92087" y="1652578"/>
            <a:ext cx="3843131" cy="129871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spite of high investment and growth rate, the rate of return of firms </a:t>
            </a:r>
            <a:r>
              <a:rPr lang="en-US" dirty="0">
                <a:ln>
                  <a:solidFill>
                    <a:schemeClr val="accent1"/>
                  </a:solidFill>
                </a:ln>
              </a:rPr>
              <a:t>does not fall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6645964" y="1652578"/>
            <a:ext cx="3843131" cy="129871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firms(DPE in China) have a higher TFP and less access to external financing with a </a:t>
            </a:r>
            <a:r>
              <a:rPr lang="en-US" dirty="0" smtClean="0">
                <a:ln>
                  <a:solidFill>
                    <a:schemeClr val="accent1"/>
                  </a:solidFill>
                </a:ln>
              </a:rPr>
              <a:t>low capital intensity</a:t>
            </a:r>
            <a:endParaRPr lang="en-US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292087" y="3948911"/>
            <a:ext cx="3843131" cy="129871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transition is characterized by factor reallocation from financially integrated firms to entrepreneurial firms, similar to </a:t>
            </a:r>
            <a:r>
              <a:rPr lang="en-US" dirty="0">
                <a:ln>
                  <a:solidFill>
                    <a:schemeClr val="accent1"/>
                  </a:solidFill>
                </a:ln>
              </a:rPr>
              <a:t>SOE to DPE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6520070" y="3926982"/>
            <a:ext cx="3843131" cy="129871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Such reallocation leads to an external imbalance- </a:t>
            </a:r>
            <a:r>
              <a:rPr lang="en-US" dirty="0" smtClean="0">
                <a:ln>
                  <a:solidFill>
                    <a:schemeClr val="accent1"/>
                  </a:solidFill>
                </a:ln>
              </a:rPr>
              <a:t>sustained foreigner surplus</a:t>
            </a:r>
            <a:endParaRPr lang="en-US" dirty="0">
              <a:ln>
                <a:solidFill>
                  <a:schemeClr val="accent1"/>
                </a:solidFill>
              </a:ln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00866" y="1308694"/>
            <a:ext cx="4843442" cy="4331483"/>
            <a:chOff x="3400866" y="1308694"/>
            <a:chExt cx="4843442" cy="4331483"/>
          </a:xfrm>
        </p:grpSpPr>
        <p:sp>
          <p:nvSpPr>
            <p:cNvPr id="10" name="Rounded Rectangle 9"/>
            <p:cNvSpPr/>
            <p:nvPr/>
          </p:nvSpPr>
          <p:spPr>
            <a:xfrm>
              <a:off x="5135218" y="3021890"/>
              <a:ext cx="1384852" cy="9050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Growing like China</a:t>
              </a:r>
              <a:endParaRPr lang="en-US" dirty="0"/>
            </a:p>
          </p:txBody>
        </p:sp>
        <p:sp>
          <p:nvSpPr>
            <p:cNvPr id="12" name="Striped Right Arrow 11"/>
            <p:cNvSpPr/>
            <p:nvPr/>
          </p:nvSpPr>
          <p:spPr>
            <a:xfrm rot="16200000" flipV="1">
              <a:off x="4971046" y="1708092"/>
              <a:ext cx="1713195" cy="9144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riped Right Arrow 12"/>
            <p:cNvSpPr/>
            <p:nvPr/>
          </p:nvSpPr>
          <p:spPr>
            <a:xfrm rot="5400000" flipV="1">
              <a:off x="4971047" y="4326380"/>
              <a:ext cx="1713195" cy="9144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riped Right Arrow 13"/>
            <p:cNvSpPr/>
            <p:nvPr/>
          </p:nvSpPr>
          <p:spPr>
            <a:xfrm flipV="1">
              <a:off x="6531113" y="3017236"/>
              <a:ext cx="1713195" cy="9144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riped Right Arrow 14"/>
            <p:cNvSpPr/>
            <p:nvPr/>
          </p:nvSpPr>
          <p:spPr>
            <a:xfrm rot="10800000" flipV="1">
              <a:off x="3400866" y="2992901"/>
              <a:ext cx="1713195" cy="9144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99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Closed Neoclassic</a:t>
            </a:r>
            <a:r>
              <a:rPr lang="zh-CN" altLang="en-US" dirty="0" smtClean="0"/>
              <a:t> </a:t>
            </a:r>
            <a:r>
              <a:rPr lang="en-US" altLang="zh-CN" dirty="0" smtClean="0"/>
              <a:t>Economic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1"/>
            <a:ext cx="4521272" cy="978090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Apple Braille" charset="0"/>
                <a:ea typeface="Apple Braille" charset="0"/>
                <a:cs typeface="Apple Braille" charset="0"/>
              </a:rPr>
              <a:t>Y = AF ( K , L ) </a:t>
            </a:r>
            <a:endParaRPr lang="en-US" sz="4400" b="1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25087" y="2811439"/>
            <a:ext cx="2" cy="3398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67785" y="2811439"/>
            <a:ext cx="13648" cy="1241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59355" y="2852382"/>
            <a:ext cx="1" cy="477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94328" y="2811439"/>
            <a:ext cx="1" cy="1872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39487" y="2852382"/>
            <a:ext cx="0" cy="272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89213" y="6209731"/>
            <a:ext cx="69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GDP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98292" y="5581934"/>
            <a:ext cx="292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Technology  Level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03261" y="4684175"/>
            <a:ext cx="27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roduction function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49848" y="4053385"/>
            <a:ext cx="133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Capital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636525" y="3432412"/>
            <a:ext cx="99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Labor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1526654"/>
            <a:ext cx="3594100" cy="1803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87" y="3742680"/>
            <a:ext cx="3526281" cy="21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opinion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5148" y="1720334"/>
            <a:ext cx="8044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It is a well-constructed model , which implements data, economic theory and quantitative methods to successfully explained the economic transition in China after 1992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However, some assumptions are not appropriate and need to be readjusted 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E.g. :  while assuming F firms to be competitive, the author ignored the market power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firm</a:t>
            </a:r>
            <a:r>
              <a:rPr lang="en-US" dirty="0" smtClean="0"/>
              <a:t>, </a:t>
            </a:r>
            <a:r>
              <a:rPr lang="en-US" dirty="0" smtClean="0"/>
              <a:t>that may be important in Chinese SOE. 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Deserves further researching on granting market power of Firm F to see if the results would 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65" y="1588604"/>
            <a:ext cx="6998252" cy="36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0791"/>
          </a:xfrm>
        </p:spPr>
        <p:txBody>
          <a:bodyPr/>
          <a:lstStyle/>
          <a:p>
            <a:r>
              <a:rPr lang="en-US" dirty="0" smtClean="0"/>
              <a:t>Open Economy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1" y="1514901"/>
            <a:ext cx="657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pple Braille" charset="0"/>
                <a:ea typeface="Apple Braille" charset="0"/>
                <a:cs typeface="Apple Braille" charset="0"/>
              </a:rPr>
              <a:t>Saving  </a:t>
            </a:r>
            <a:r>
              <a:rPr lang="mr-IN" sz="2800" b="1" dirty="0" smtClean="0"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en-US" sz="2800" b="1" dirty="0" smtClean="0">
                <a:latin typeface="Apple Braille" charset="0"/>
                <a:ea typeface="Apple Braille" charset="0"/>
                <a:cs typeface="Apple Braille" charset="0"/>
              </a:rPr>
              <a:t> Investment = NX (Net Exports)</a:t>
            </a:r>
            <a:endParaRPr lang="en-US" sz="2800" b="1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27005"/>
              </p:ext>
            </p:extLst>
          </p:nvPr>
        </p:nvGraphicFramePr>
        <p:xfrm>
          <a:off x="1663511" y="2310153"/>
          <a:ext cx="8128000" cy="331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828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Saving</a:t>
                      </a:r>
                      <a:r>
                        <a:rPr lang="en-US" baseline="0" dirty="0" smtClean="0"/>
                        <a:t> &gt; Investment </a:t>
                      </a:r>
                    </a:p>
                    <a:p>
                      <a:pPr algn="ctr"/>
                      <a:r>
                        <a:rPr lang="en-US" baseline="0" dirty="0" smtClean="0"/>
                        <a:t>NX &gt;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Saving &lt;</a:t>
                      </a:r>
                      <a:r>
                        <a:rPr lang="en-US" baseline="0" dirty="0" smtClean="0"/>
                        <a:t> Investment</a:t>
                      </a:r>
                    </a:p>
                    <a:p>
                      <a:pPr algn="ctr"/>
                      <a:r>
                        <a:rPr lang="en-US" baseline="0" dirty="0" smtClean="0"/>
                        <a:t>       NX&lt; 0 </a:t>
                      </a:r>
                      <a:endParaRPr lang="en-US" dirty="0"/>
                    </a:p>
                  </a:txBody>
                  <a:tcPr/>
                </a:tc>
              </a:tr>
              <a:tr h="8281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Lend</a:t>
                      </a:r>
                      <a:r>
                        <a:rPr lang="en-US" sz="2400" baseline="0" dirty="0" smtClean="0"/>
                        <a:t> To Foreigner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Borrow</a:t>
                      </a:r>
                      <a:r>
                        <a:rPr lang="en-US" sz="2400" baseline="0" dirty="0" smtClean="0"/>
                        <a:t> From Foreigner</a:t>
                      </a:r>
                      <a:endParaRPr lang="en-US" sz="2400" dirty="0"/>
                    </a:p>
                  </a:txBody>
                  <a:tcPr/>
                </a:tc>
              </a:tr>
              <a:tr h="8281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Trade Surplus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Trade</a:t>
                      </a:r>
                      <a:r>
                        <a:rPr lang="en-US" sz="2400" baseline="0" dirty="0" smtClean="0"/>
                        <a:t> Deficit</a:t>
                      </a:r>
                      <a:endParaRPr lang="en-US" sz="2400" dirty="0"/>
                    </a:p>
                  </a:txBody>
                  <a:tcPr/>
                </a:tc>
              </a:tr>
              <a:tr h="8281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Net Capital Outflow</a:t>
                      </a:r>
                      <a:r>
                        <a:rPr lang="en-US" sz="2400" baseline="0" dirty="0" smtClean="0"/>
                        <a:t> &gt; 0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Net</a:t>
                      </a:r>
                      <a:r>
                        <a:rPr lang="en-US" sz="2400" baseline="0" dirty="0" smtClean="0"/>
                        <a:t> Capital Inflow </a:t>
                      </a:r>
                      <a:r>
                        <a:rPr lang="en-US" altLang="zh-CN" sz="2400" baseline="0" dirty="0" smtClean="0"/>
                        <a:t>&gt;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/>
                        <a:t>0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4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569" y="536400"/>
            <a:ext cx="3473429" cy="782747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The Puzzle </a:t>
            </a:r>
            <a:endParaRPr lang="en-US" sz="4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18617" y="2717041"/>
            <a:ext cx="6141489" cy="2769359"/>
            <a:chOff x="696038" y="1884528"/>
            <a:chExt cx="6141489" cy="2769359"/>
          </a:xfrm>
        </p:grpSpPr>
        <p:sp>
          <p:nvSpPr>
            <p:cNvPr id="4" name="Terminator 3"/>
            <p:cNvSpPr/>
            <p:nvPr/>
          </p:nvSpPr>
          <p:spPr>
            <a:xfrm>
              <a:off x="696038" y="2826224"/>
              <a:ext cx="2470244" cy="885968"/>
            </a:xfrm>
            <a:prstGeom prst="flowChartTerminator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High Growth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" name="Terminator 4"/>
            <p:cNvSpPr/>
            <p:nvPr/>
          </p:nvSpPr>
          <p:spPr>
            <a:xfrm>
              <a:off x="4367283" y="1884528"/>
              <a:ext cx="2470244" cy="885968"/>
            </a:xfrm>
            <a:prstGeom prst="flowChartTerminator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Growing </a:t>
              </a:r>
            </a:p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Trading Surplus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rminator 5"/>
            <p:cNvSpPr/>
            <p:nvPr/>
          </p:nvSpPr>
          <p:spPr>
            <a:xfrm>
              <a:off x="4352965" y="3767919"/>
              <a:ext cx="2470244" cy="885968"/>
            </a:xfrm>
            <a:prstGeom prst="flowChartTerminator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High Return to Capital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Right Brace 6"/>
            <p:cNvSpPr/>
            <p:nvPr/>
          </p:nvSpPr>
          <p:spPr>
            <a:xfrm rot="10800000">
              <a:off x="3247833" y="2327512"/>
              <a:ext cx="1023582" cy="1883391"/>
            </a:xfrm>
            <a:prstGeom prst="rightBrace">
              <a:avLst>
                <a:gd name="adj1" fmla="val 8333"/>
                <a:gd name="adj2" fmla="val 4710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rminator 9"/>
          <p:cNvSpPr/>
          <p:nvPr/>
        </p:nvSpPr>
        <p:spPr>
          <a:xfrm>
            <a:off x="4189862" y="1665027"/>
            <a:ext cx="2470244" cy="55955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/>
              <a:t>CHINA</a:t>
            </a:r>
            <a:endParaRPr lang="en-US" b="1"/>
          </a:p>
        </p:txBody>
      </p:sp>
      <p:sp>
        <p:nvSpPr>
          <p:cNvPr id="11" name="Terminator 10"/>
          <p:cNvSpPr/>
          <p:nvPr/>
        </p:nvSpPr>
        <p:spPr>
          <a:xfrm>
            <a:off x="7837323" y="2717238"/>
            <a:ext cx="3449314" cy="941499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Neoclassical Economic Model </a:t>
            </a:r>
            <a:endParaRPr lang="en-US" dirty="0"/>
          </a:p>
        </p:txBody>
      </p:sp>
      <p:sp>
        <p:nvSpPr>
          <p:cNvPr id="13" name="Terminator 12"/>
          <p:cNvSpPr/>
          <p:nvPr/>
        </p:nvSpPr>
        <p:spPr>
          <a:xfrm>
            <a:off x="8340505" y="4544705"/>
            <a:ext cx="2442950" cy="88596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Economic Model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4095" y="2498305"/>
            <a:ext cx="137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rgbClr val="C00000"/>
                </a:solidFill>
              </a:rPr>
              <a:t>？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4095" y="4381696"/>
            <a:ext cx="137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rgbClr val="C00000"/>
                </a:solidFill>
              </a:rPr>
              <a:t>？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16" name="Bevel 15">
            <a:hlinkClick r:id="" action="ppaction://hlinkshowjump?jump=nextslide" highlightClick="1"/>
          </p:cNvPr>
          <p:cNvSpPr/>
          <p:nvPr/>
        </p:nvSpPr>
        <p:spPr>
          <a:xfrm rot="899949">
            <a:off x="7439784" y="1007540"/>
            <a:ext cx="4244392" cy="106921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pple Braille" charset="0"/>
                <a:ea typeface="Apple Braille" charset="0"/>
                <a:cs typeface="Apple Braille" charset="0"/>
              </a:rPr>
              <a:t>PUZZLE!</a:t>
            </a:r>
            <a:endParaRPr lang="en-US" sz="4800" b="1" dirty="0"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9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Idea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sz="2000" b="1" dirty="0" smtClean="0"/>
              <a:t>Construct a growth model to resolve this puzzle in China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sz="20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sz="2000" b="1" dirty="0" smtClean="0"/>
              <a:t>At the same time, be consistent with China’s economic transition: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sz="2000" b="1" dirty="0" smtClean="0"/>
          </a:p>
          <a:p>
            <a:pPr marL="857250" lvl="1" indent="-457200" defTabSz="914400"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2000" i="1" dirty="0" smtClean="0"/>
              <a:t>High Output Growth</a:t>
            </a:r>
          </a:p>
          <a:p>
            <a:pPr marL="857250" lvl="1" indent="-457200" defTabSz="914400">
              <a:spcBef>
                <a:spcPts val="0"/>
              </a:spcBef>
              <a:buClrTx/>
              <a:buFont typeface="Wingdings" charset="2"/>
              <a:buChar char="§"/>
            </a:pPr>
            <a:endParaRPr lang="en-US" sz="2000" i="1" dirty="0" smtClean="0"/>
          </a:p>
          <a:p>
            <a:pPr marL="857250" lvl="1" indent="-457200" defTabSz="914400"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2000" i="1" dirty="0" smtClean="0"/>
              <a:t>Sustained Returns</a:t>
            </a:r>
          </a:p>
          <a:p>
            <a:pPr marL="857250" lvl="1" indent="-457200" defTabSz="914400">
              <a:spcBef>
                <a:spcPts val="0"/>
              </a:spcBef>
              <a:buClrTx/>
              <a:buFont typeface="Wingdings" charset="2"/>
              <a:buChar char="§"/>
            </a:pPr>
            <a:endParaRPr lang="en-US" sz="2000" i="1" dirty="0" smtClean="0"/>
          </a:p>
          <a:p>
            <a:pPr marL="857250" lvl="1" indent="-457200" defTabSz="914400"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2000" i="1" dirty="0" smtClean="0"/>
              <a:t>Large Trade Surplus</a:t>
            </a:r>
          </a:p>
          <a:p>
            <a:pPr marL="400050" lvl="1" indent="0" defTabSz="914400">
              <a:spcBef>
                <a:spcPts val="0"/>
              </a:spcBef>
              <a:buClr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Timeline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56346" y="2333768"/>
            <a:ext cx="8412480" cy="0"/>
          </a:xfrm>
          <a:prstGeom prst="straightConnector1">
            <a:avLst/>
          </a:prstGeom>
          <a:ln w="254000" cmpd="sng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2925" y="1905000"/>
            <a:ext cx="0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51881" y="1533882"/>
            <a:ext cx="723331" cy="37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1978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18161" y="1905000"/>
            <a:ext cx="0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22191" y="1905000"/>
            <a:ext cx="0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56495" y="1557016"/>
            <a:ext cx="723331" cy="37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37778" y="1533882"/>
            <a:ext cx="723331" cy="37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1997</a:t>
            </a:r>
            <a:endParaRPr lang="en-US" dirty="0"/>
          </a:p>
        </p:txBody>
      </p:sp>
      <p:sp>
        <p:nvSpPr>
          <p:cNvPr id="17" name="Line Callout 1 16"/>
          <p:cNvSpPr/>
          <p:nvPr/>
        </p:nvSpPr>
        <p:spPr>
          <a:xfrm rot="5400000">
            <a:off x="1509623" y="2337105"/>
            <a:ext cx="678110" cy="3087757"/>
          </a:xfrm>
          <a:prstGeom prst="borderCallout1">
            <a:avLst>
              <a:gd name="adj1" fmla="val 44718"/>
              <a:gd name="adj2" fmla="val -516"/>
              <a:gd name="adj3" fmla="val 26362"/>
              <a:gd name="adj4" fmla="val -1493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285750" indent="-285750" algn="ctr">
              <a:buFont typeface="Wingdings" charset="2"/>
              <a:buChar char="Ø"/>
            </a:pPr>
            <a:r>
              <a:rPr lang="en-US" dirty="0" smtClean="0"/>
              <a:t>First </a:t>
            </a:r>
            <a:r>
              <a:rPr lang="en-US" smtClean="0"/>
              <a:t>Economic Reforms </a:t>
            </a:r>
            <a:endParaRPr lang="en-US" dirty="0"/>
          </a:p>
        </p:txBody>
      </p:sp>
      <p:sp>
        <p:nvSpPr>
          <p:cNvPr id="3" name="Line Callout 1 2"/>
          <p:cNvSpPr/>
          <p:nvPr/>
        </p:nvSpPr>
        <p:spPr>
          <a:xfrm>
            <a:off x="3692879" y="2982432"/>
            <a:ext cx="4594204" cy="1417982"/>
          </a:xfrm>
          <a:prstGeom prst="borderCallout1">
            <a:avLst>
              <a:gd name="adj1" fmla="val -877"/>
              <a:gd name="adj2" fmla="val 38108"/>
              <a:gd name="adj3" fmla="val -37031"/>
              <a:gd name="adj4" fmla="val 377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charset="2"/>
              <a:buChar char="Ø"/>
            </a:pPr>
            <a:r>
              <a:rPr lang="en-US" dirty="0" smtClean="0"/>
              <a:t>New stage of reform launched</a:t>
            </a:r>
          </a:p>
          <a:p>
            <a:pPr marL="285750" indent="-285750" algn="ctr">
              <a:buFont typeface="Wingdings" charset="2"/>
              <a:buChar char="Ø"/>
            </a:pPr>
            <a:r>
              <a:rPr lang="en-US" dirty="0" smtClean="0"/>
              <a:t>Deng Xiaoping’s Southern Tour </a:t>
            </a: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8521147" y="2984648"/>
            <a:ext cx="3578088" cy="1330404"/>
          </a:xfrm>
          <a:prstGeom prst="borderCallout1">
            <a:avLst>
              <a:gd name="adj1" fmla="val -176"/>
              <a:gd name="adj2" fmla="val 556"/>
              <a:gd name="adj3" fmla="val -37911"/>
              <a:gd name="adj4" fmla="val -267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Reforms Acceleration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Congress of the Communist Party of China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Endorsed increase of private firms 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7504846" y="-1174375"/>
            <a:ext cx="478141" cy="4651513"/>
          </a:xfrm>
          <a:prstGeom prst="rightBrace">
            <a:avLst>
              <a:gd name="adj1" fmla="val 8333"/>
              <a:gd name="adj2" fmla="val 507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2410" y="483542"/>
            <a:ext cx="3496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Our </a:t>
            </a: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ocus would be here !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72" y="4717774"/>
            <a:ext cx="10367039" cy="20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595" y="226544"/>
            <a:ext cx="8911687" cy="1280890"/>
          </a:xfrm>
        </p:spPr>
        <p:txBody>
          <a:bodyPr/>
          <a:lstStyle/>
          <a:p>
            <a:r>
              <a:rPr lang="en-US" dirty="0" smtClean="0"/>
              <a:t>Reallocation in Manufacturing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9" y="1245705"/>
            <a:ext cx="7708900" cy="5477013"/>
          </a:xfrm>
          <a:prstGeom prst="rect">
            <a:avLst/>
          </a:prstGeom>
        </p:spPr>
      </p:pic>
      <p:sp>
        <p:nvSpPr>
          <p:cNvPr id="6" name="Terminator 5"/>
          <p:cNvSpPr/>
          <p:nvPr/>
        </p:nvSpPr>
        <p:spPr>
          <a:xfrm>
            <a:off x="8719930" y="1643270"/>
            <a:ext cx="2862470" cy="78187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Domestic Private Enterprises</a:t>
            </a:r>
            <a:endParaRPr lang="en-US" dirty="0"/>
          </a:p>
        </p:txBody>
      </p:sp>
      <p:sp>
        <p:nvSpPr>
          <p:cNvPr id="7" name="Terminator 6"/>
          <p:cNvSpPr/>
          <p:nvPr/>
        </p:nvSpPr>
        <p:spPr>
          <a:xfrm>
            <a:off x="8719930" y="3889514"/>
            <a:ext cx="2862470" cy="78187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owned Enterprises </a:t>
            </a:r>
            <a:endParaRPr lang="en-US" dirty="0"/>
          </a:p>
        </p:txBody>
      </p:sp>
      <p:sp>
        <p:nvSpPr>
          <p:cNvPr id="8" name="Up-Down Arrow 7"/>
          <p:cNvSpPr/>
          <p:nvPr/>
        </p:nvSpPr>
        <p:spPr>
          <a:xfrm>
            <a:off x="9846365" y="2471530"/>
            <a:ext cx="609600" cy="137160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3086</TotalTime>
  <Words>3401</Words>
  <Application>Microsoft Macintosh PowerPoint</Application>
  <PresentationFormat>Widescreen</PresentationFormat>
  <Paragraphs>518</Paragraphs>
  <Slides>41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Apple Braille</vt:lpstr>
      <vt:lpstr>Calibri</vt:lpstr>
      <vt:lpstr>Century Gothic</vt:lpstr>
      <vt:lpstr>Comic Sans MS</vt:lpstr>
      <vt:lpstr>DengXian</vt:lpstr>
      <vt:lpstr>Mangal</vt:lpstr>
      <vt:lpstr>Wingdings</vt:lpstr>
      <vt:lpstr>Wingdings 3</vt:lpstr>
      <vt:lpstr>幼圆</vt:lpstr>
      <vt:lpstr>Arial</vt:lpstr>
      <vt:lpstr>Wisp</vt:lpstr>
      <vt:lpstr>Growing Like China</vt:lpstr>
      <vt:lpstr>Outline </vt:lpstr>
      <vt:lpstr>Let’s back to our ECON 100 class… </vt:lpstr>
      <vt:lpstr>Closed Neoclassic Economic Model  </vt:lpstr>
      <vt:lpstr>Open Economy Model</vt:lpstr>
      <vt:lpstr>The Puzzle </vt:lpstr>
      <vt:lpstr>General Idea </vt:lpstr>
      <vt:lpstr>Timeline</vt:lpstr>
      <vt:lpstr>Reallocation in Manufacturing </vt:lpstr>
      <vt:lpstr>                  DPE vs SOE</vt:lpstr>
      <vt:lpstr>Income Inequality</vt:lpstr>
      <vt:lpstr>Foreign Surplus and Productivity Growth</vt:lpstr>
      <vt:lpstr>Foreign Surplus and Productivity Growth</vt:lpstr>
      <vt:lpstr>The Benchmark Model </vt:lpstr>
      <vt:lpstr>Model Setup : Populations </vt:lpstr>
      <vt:lpstr>Model Setup : Population Utility  </vt:lpstr>
      <vt:lpstr>Model Setup : Firms </vt:lpstr>
      <vt:lpstr>If Firm F choose delegation…</vt:lpstr>
      <vt:lpstr>But for Firm E … </vt:lpstr>
      <vt:lpstr> </vt:lpstr>
      <vt:lpstr>Model Equilibrium : Agent’s savings</vt:lpstr>
      <vt:lpstr>Model Equilibrium : Agent’s savings</vt:lpstr>
      <vt:lpstr>Model Equilibrium : Agent’s savings</vt:lpstr>
      <vt:lpstr>Model Equilibrium : Agent’s savings</vt:lpstr>
      <vt:lpstr>Model Equilibrium : Agent’s savings</vt:lpstr>
      <vt:lpstr>Model Equilibrium : Agent’s savings</vt:lpstr>
      <vt:lpstr>Model Equilibrium : Agent’s savings</vt:lpstr>
      <vt:lpstr>Model Equilibrium : Agent’s savings</vt:lpstr>
      <vt:lpstr>Equilibrium Characters</vt:lpstr>
      <vt:lpstr>Equilibrium Characters</vt:lpstr>
      <vt:lpstr>Equilibrium Characters</vt:lpstr>
      <vt:lpstr>Equilibrium Characters</vt:lpstr>
      <vt:lpstr>Equilibrium Characters</vt:lpstr>
      <vt:lpstr>Transition Dynamic </vt:lpstr>
      <vt:lpstr>One more PUZZLE….</vt:lpstr>
      <vt:lpstr>Equilibrium Characters</vt:lpstr>
      <vt:lpstr>Equilibrium Character</vt:lpstr>
      <vt:lpstr>PowerPoint Presentation</vt:lpstr>
      <vt:lpstr>Wrap-Up </vt:lpstr>
      <vt:lpstr>My opinion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Like China</dc:title>
  <dc:creator>sisley zhu</dc:creator>
  <cp:lastModifiedBy>sisley zhu</cp:lastModifiedBy>
  <cp:revision>72</cp:revision>
  <dcterms:created xsi:type="dcterms:W3CDTF">2017-09-25T23:24:54Z</dcterms:created>
  <dcterms:modified xsi:type="dcterms:W3CDTF">2017-09-28T21:37:52Z</dcterms:modified>
</cp:coreProperties>
</file>